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7D4A-225A-48B6-AEFC-E65DB38ED40E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9603-DC92-4485-A2B3-BD565BDEC86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7D4A-225A-48B6-AEFC-E65DB38ED40E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9603-DC92-4485-A2B3-BD565BDEC86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7D4A-225A-48B6-AEFC-E65DB38ED40E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9603-DC92-4485-A2B3-BD565BDEC860}" type="slidenum">
              <a:rPr lang="hr-HR" smtClean="0"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7D4A-225A-48B6-AEFC-E65DB38ED40E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9603-DC92-4485-A2B3-BD565BDEC860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7D4A-225A-48B6-AEFC-E65DB38ED40E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9603-DC92-4485-A2B3-BD565BDEC86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7D4A-225A-48B6-AEFC-E65DB38ED40E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9603-DC92-4485-A2B3-BD565BDEC860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7D4A-225A-48B6-AEFC-E65DB38ED40E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9603-DC92-4485-A2B3-BD565BDEC86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7D4A-225A-48B6-AEFC-E65DB38ED40E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9603-DC92-4485-A2B3-BD565BDEC86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7D4A-225A-48B6-AEFC-E65DB38ED40E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9603-DC92-4485-A2B3-BD565BDEC86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7D4A-225A-48B6-AEFC-E65DB38ED40E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9603-DC92-4485-A2B3-BD565BDEC860}" type="slidenum">
              <a:rPr lang="hr-HR" smtClean="0"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7D4A-225A-48B6-AEFC-E65DB38ED40E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9603-DC92-4485-A2B3-BD565BDEC860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6BB7D4A-225A-48B6-AEFC-E65DB38ED40E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EE09603-DC92-4485-A2B3-BD565BDEC860}" type="slidenum">
              <a:rPr lang="hr-HR" smtClean="0"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6600" dirty="0" smtClean="0"/>
              <a:t>Vokalno-instrumentalne vrste</a:t>
            </a:r>
            <a:endParaRPr lang="hr-HR" sz="6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hr-HR" dirty="0" smtClean="0"/>
              <a:t>Marino Kovač i Nikola </a:t>
            </a:r>
            <a:r>
              <a:rPr lang="hr-HR" dirty="0"/>
              <a:t>S</a:t>
            </a:r>
            <a:r>
              <a:rPr lang="hr-HR" dirty="0" smtClean="0"/>
              <a:t>miljan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476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vi-VN" b="1" dirty="0"/>
              <a:t>Oratorij</a:t>
            </a:r>
            <a:r>
              <a:rPr lang="vi-VN" dirty="0"/>
              <a:t> je vokalno-instrumentalno djelo većeg opsega, obično skladano za vokalne soliste, zbor i </a:t>
            </a:r>
            <a:r>
              <a:rPr lang="vi-VN" dirty="0" smtClean="0"/>
              <a:t>orkestar</a:t>
            </a:r>
            <a:r>
              <a:rPr lang="hr-HR" dirty="0" smtClean="0"/>
              <a:t>, </a:t>
            </a:r>
            <a:r>
              <a:rPr lang="vi-VN" dirty="0" smtClean="0"/>
              <a:t>ali </a:t>
            </a:r>
            <a:r>
              <a:rPr lang="vi-VN" dirty="0"/>
              <a:t>i u drugim </a:t>
            </a:r>
            <a:r>
              <a:rPr lang="vi-VN" dirty="0" smtClean="0"/>
              <a:t>varijantama.</a:t>
            </a:r>
            <a:r>
              <a:rPr lang="hr-HR" dirty="0" smtClean="0"/>
              <a:t> </a:t>
            </a:r>
            <a:r>
              <a:rPr lang="vi-VN" dirty="0" smtClean="0"/>
              <a:t>U </a:t>
            </a:r>
            <a:r>
              <a:rPr lang="vi-VN" dirty="0"/>
              <a:t>njemu se </a:t>
            </a:r>
            <a:r>
              <a:rPr lang="vi-VN" dirty="0" smtClean="0"/>
              <a:t>prikazuje</a:t>
            </a:r>
            <a:r>
              <a:rPr lang="hr-HR" dirty="0" smtClean="0"/>
              <a:t> </a:t>
            </a:r>
            <a:r>
              <a:rPr lang="vi-VN" dirty="0" smtClean="0"/>
              <a:t>određena</a:t>
            </a:r>
            <a:r>
              <a:rPr lang="vi-VN" dirty="0"/>
              <a:t> dramska radnja, ali redovito bez pomoći pozornice, tj. scenskog izvođenja </a:t>
            </a:r>
            <a:r>
              <a:rPr lang="vi-VN" dirty="0" smtClean="0"/>
              <a:t>to </a:t>
            </a:r>
            <a:r>
              <a:rPr lang="vi-VN" dirty="0"/>
              <a:t>je njegova glavna razlika od </a:t>
            </a:r>
            <a:r>
              <a:rPr lang="vi-VN" dirty="0" smtClean="0"/>
              <a:t>opere. </a:t>
            </a:r>
            <a:endParaRPr lang="hr-HR" dirty="0" smtClean="0"/>
          </a:p>
          <a:p>
            <a:r>
              <a:rPr lang="vi-VN" dirty="0" smtClean="0"/>
              <a:t>Oratoriji </a:t>
            </a:r>
            <a:r>
              <a:rPr lang="vi-VN" dirty="0"/>
              <a:t>su u svom početku bili isključivo duhovni, no kasnije se čak i u sve većem broju javljaju i svjetovni oratoriji.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O oratoriju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9837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2600" dirty="0"/>
              <a:t>Oratorij se pojavio u Rimu na početku 17. stoljeća. Početci mu leže u duhovnim vježbama svećenika Filipa Nerija koji je okupljao vjernike u prostoriji za molitvu </a:t>
            </a:r>
            <a:r>
              <a:rPr lang="hr-HR" sz="2600" dirty="0" smtClean="0"/>
              <a:t>oratoriumu </a:t>
            </a:r>
            <a:r>
              <a:rPr lang="hr-HR" sz="2600" dirty="0"/>
              <a:t>u rimskim crkvama S. Girolamo della Carita i S. Maria in Vallicella. </a:t>
            </a:r>
            <a:endParaRPr lang="hr-HR" sz="2600" dirty="0" smtClean="0"/>
          </a:p>
          <a:p>
            <a:r>
              <a:rPr lang="hr-HR" sz="2600" dirty="0" smtClean="0"/>
              <a:t>U </a:t>
            </a:r>
            <a:r>
              <a:rPr lang="hr-HR" sz="2600" dirty="0"/>
              <a:t>jeku protureformacijskih stremljenja na tim su se vježbama čitali odlomci iz Svetog Pisma, održavale propovijedi i pjevale jednostavne duhovne </a:t>
            </a:r>
            <a:r>
              <a:rPr lang="hr-HR" sz="2600" dirty="0" smtClean="0"/>
              <a:t>pjesme, često </a:t>
            </a:r>
            <a:r>
              <a:rPr lang="hr-HR" sz="2600" dirty="0"/>
              <a:t>samo </a:t>
            </a:r>
            <a:r>
              <a:rPr lang="hr-HR" sz="2600" dirty="0" smtClean="0"/>
              <a:t>jednoglasne.</a:t>
            </a:r>
            <a:endParaRPr lang="hr-HR" sz="2600" dirty="0"/>
          </a:p>
          <a:p>
            <a:pPr marL="0" indent="0">
              <a:buNone/>
            </a:pP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je nastao oratorij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1724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Georg Friedrich Handel: </a:t>
            </a:r>
          </a:p>
          <a:p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Aleluja iz oratorija Mesija</a:t>
            </a:r>
            <a:endParaRPr lang="hr-HR" dirty="0"/>
          </a:p>
        </p:txBody>
      </p:sp>
      <p:pic>
        <p:nvPicPr>
          <p:cNvPr id="4" name="Georg Friedrich Händel - Aleluja iz Oratorija Mesij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12078" y="3789040"/>
            <a:ext cx="1512168" cy="151216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46" y="2851487"/>
            <a:ext cx="2058336" cy="3097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652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921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Kantata je višedijelna vokalno-instrumentalna skladba.</a:t>
            </a:r>
          </a:p>
          <a:p>
            <a:r>
              <a:rPr lang="hr-HR" dirty="0" smtClean="0"/>
              <a:t>Čine ju: recitativi, arije, zborovi</a:t>
            </a:r>
            <a:r>
              <a:rPr lang="hr-HR" dirty="0"/>
              <a:t> </a:t>
            </a:r>
            <a:r>
              <a:rPr lang="hr-HR" dirty="0" smtClean="0"/>
              <a:t>i instrumentalni stavci.</a:t>
            </a:r>
          </a:p>
          <a:p>
            <a:r>
              <a:rPr lang="hr-HR" dirty="0" smtClean="0"/>
              <a:t>Naziv kantata potječe iz talijanske riječi „cantare” što znači pjevati.</a:t>
            </a:r>
          </a:p>
          <a:p>
            <a:r>
              <a:rPr lang="hr-HR" dirty="0" smtClean="0"/>
              <a:t>Tematska kantata je poput oratorija, može biti duhovnog i svjetovnog karaktera.</a:t>
            </a:r>
          </a:p>
          <a:p>
            <a:pPr marL="0" indent="0">
              <a:buNone/>
            </a:pPr>
            <a:r>
              <a:rPr lang="hr-HR" dirty="0"/>
              <a:t> 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Kantata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421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600" b="1" i="1" dirty="0" smtClean="0"/>
              <a:t>Carl Orff</a:t>
            </a:r>
          </a:p>
          <a:p>
            <a:r>
              <a:rPr lang="hr-HR" sz="2800" b="1" dirty="0" smtClean="0"/>
              <a:t>O Fortuna iz kantate</a:t>
            </a:r>
          </a:p>
          <a:p>
            <a:pPr marL="0" indent="0">
              <a:buNone/>
            </a:pPr>
            <a:r>
              <a:rPr lang="hr-HR" sz="2800" b="1" dirty="0" smtClean="0"/>
              <a:t>Carmina burana</a:t>
            </a:r>
          </a:p>
          <a:p>
            <a:r>
              <a:rPr lang="hr-HR" dirty="0" smtClean="0"/>
              <a:t>Glasovni primjer: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Najpoznatija kantata 20.</a:t>
            </a:r>
            <a:br>
              <a:rPr lang="hr-HR" dirty="0" smtClean="0"/>
            </a:br>
            <a:r>
              <a:rPr lang="hr-HR" dirty="0" smtClean="0"/>
              <a:t>stoljeća</a:t>
            </a:r>
            <a:endParaRPr lang="hr-HR" dirty="0"/>
          </a:p>
        </p:txBody>
      </p:sp>
      <p:pic>
        <p:nvPicPr>
          <p:cNvPr id="4" name="MIT_Concert_Choir_-_01_-_O_Fortun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91880" y="4733528"/>
            <a:ext cx="1202432" cy="120243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89312"/>
            <a:ext cx="3105345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6392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81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ni oblik">
  <a:themeElements>
    <a:clrScheme name="Valni oblik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lni oblik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ni oblik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</TotalTime>
  <Words>87</Words>
  <Application>Microsoft Office PowerPoint</Application>
  <PresentationFormat>Prikaz na zaslonu (4:3)</PresentationFormat>
  <Paragraphs>23</Paragraphs>
  <Slides>6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Valni oblik</vt:lpstr>
      <vt:lpstr>Vokalno-instrumentalne vrste</vt:lpstr>
      <vt:lpstr>O oratoriju</vt:lpstr>
      <vt:lpstr>Kako je nastao oratorij</vt:lpstr>
      <vt:lpstr>Aleluja iz oratorija Mesija</vt:lpstr>
      <vt:lpstr>Kantata</vt:lpstr>
      <vt:lpstr>Najpoznatija kantata 20. stoljeća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Oratorij</dc:title>
  <dc:creator>win</dc:creator>
  <cp:lastModifiedBy>win</cp:lastModifiedBy>
  <cp:revision>10</cp:revision>
  <dcterms:created xsi:type="dcterms:W3CDTF">2016-02-09T09:44:39Z</dcterms:created>
  <dcterms:modified xsi:type="dcterms:W3CDTF">2016-02-16T10:13:04Z</dcterms:modified>
</cp:coreProperties>
</file>