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sldIdLst>
    <p:sldId id="271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0" r:id="rId1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-72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Jednakokračni trokut 6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05D30C-DA0F-4F48-89B8-6953C93D4F9E}" type="datetimeFigureOut">
              <a:rPr lang="hr-HR" smtClean="0"/>
              <a:t>17.2.2016.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4D09769-8232-4AE2-8223-F0A2D5F94DD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D30C-DA0F-4F48-89B8-6953C93D4F9E}" type="datetimeFigureOut">
              <a:rPr lang="hr-HR" smtClean="0"/>
              <a:t>17.2.2016.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09769-8232-4AE2-8223-F0A2D5F94DD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D30C-DA0F-4F48-89B8-6953C93D4F9E}" type="datetimeFigureOut">
              <a:rPr lang="hr-HR" smtClean="0"/>
              <a:t>17.2.2016.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09769-8232-4AE2-8223-F0A2D5F94DD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B405D30C-DA0F-4F48-89B8-6953C93D4F9E}" type="datetimeFigureOut">
              <a:rPr lang="hr-HR" smtClean="0"/>
              <a:t>17.2.2016.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09769-8232-4AE2-8223-F0A2D5F94DD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 trokut 8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Jednakokračni trokut 7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B405D30C-DA0F-4F48-89B8-6953C93D4F9E}" type="datetimeFigureOut">
              <a:rPr lang="hr-HR" smtClean="0"/>
              <a:t>17.2.2016.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C4D09769-8232-4AE2-8223-F0A2D5F94DD2}" type="slidenum">
              <a:rPr lang="hr-HR" smtClean="0"/>
              <a:t>‹#›</a:t>
            </a:fld>
            <a:endParaRPr lang="hr-HR"/>
          </a:p>
        </p:txBody>
      </p:sp>
      <p:cxnSp>
        <p:nvCxnSpPr>
          <p:cNvPr id="11" name="Ravni poveznik 10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B405D30C-DA0F-4F48-89B8-6953C93D4F9E}" type="datetimeFigureOut">
              <a:rPr lang="hr-HR" smtClean="0"/>
              <a:t>17.2.2016.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C4D09769-8232-4AE2-8223-F0A2D5F94DD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B405D30C-DA0F-4F48-89B8-6953C93D4F9E}" type="datetimeFigureOut">
              <a:rPr lang="hr-HR" smtClean="0"/>
              <a:t>17.2.2016.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C4D09769-8232-4AE2-8223-F0A2D5F94DD2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D30C-DA0F-4F48-89B8-6953C93D4F9E}" type="datetimeFigureOut">
              <a:rPr lang="hr-HR" smtClean="0"/>
              <a:t>17.2.2016.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09769-8232-4AE2-8223-F0A2D5F94DD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B405D30C-DA0F-4F48-89B8-6953C93D4F9E}" type="datetimeFigureOut">
              <a:rPr lang="hr-HR" smtClean="0"/>
              <a:t>17.2.2016.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C4D09769-8232-4AE2-8223-F0A2D5F94DD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B405D30C-DA0F-4F48-89B8-6953C93D4F9E}" type="datetimeFigureOut">
              <a:rPr lang="hr-HR" smtClean="0"/>
              <a:t>17.2.2016.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C4D09769-8232-4AE2-8223-F0A2D5F94DD2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B405D30C-DA0F-4F48-89B8-6953C93D4F9E}" type="datetimeFigureOut">
              <a:rPr lang="hr-HR" smtClean="0"/>
              <a:t>17.2.2016.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C4D09769-8232-4AE2-8223-F0A2D5F94DD2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 trokut 10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avni poveznik 7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05D30C-DA0F-4F48-89B8-6953C93D4F9E}" type="datetimeFigureOut">
              <a:rPr lang="hr-HR" smtClean="0"/>
              <a:t>17.2.2016.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4D09769-8232-4AE2-8223-F0A2D5F94DD2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Lidija_Horvat-Dunjko" TargetMode="External"/><Relationship Id="rId2" Type="http://schemas.openxmlformats.org/officeDocument/2006/relationships/hyperlink" Target="https://hr.wikipedia.org/wiki/Muzi%C4%8Dka_akademija_u_Zagreb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hr.wikipedia.org/wiki/Hrvatsko_narodno_kazali%C5%A1te_u_Splitu" TargetMode="External"/><Relationship Id="rId4" Type="http://schemas.openxmlformats.org/officeDocument/2006/relationships/hyperlink" Target="https://hr.wikipedia.org/wiki/Be%C4%8D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Graz" TargetMode="External"/><Relationship Id="rId2" Type="http://schemas.openxmlformats.org/officeDocument/2006/relationships/hyperlink" Target="https://hr.wikipedia.org/wiki/Mezzosopra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Berlin Sans FB" panose="020E0602020502020306" pitchFamily="34" charset="0"/>
              </a:rPr>
              <a:t>IZRADILI: Danijel </a:t>
            </a:r>
            <a:r>
              <a:rPr lang="hr-HR" dirty="0" err="1" smtClean="0">
                <a:latin typeface="Berlin Sans FB" panose="020E0602020502020306" pitchFamily="34" charset="0"/>
              </a:rPr>
              <a:t>Booz</a:t>
            </a:r>
            <a:r>
              <a:rPr lang="hr-HR" dirty="0" smtClean="0">
                <a:latin typeface="Berlin Sans FB" panose="020E0602020502020306" pitchFamily="34" charset="0"/>
              </a:rPr>
              <a:t> i Anastazija </a:t>
            </a:r>
            <a:r>
              <a:rPr lang="hr-HR" dirty="0" err="1" smtClean="0">
                <a:latin typeface="Berlin Sans FB" panose="020E0602020502020306" pitchFamily="34" charset="0"/>
              </a:rPr>
              <a:t>Jurenec</a:t>
            </a:r>
            <a:endParaRPr lang="hr-HR" dirty="0">
              <a:latin typeface="Berlin Sans FB" panose="020E0602020502020306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074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4519" y="284176"/>
            <a:ext cx="7752480" cy="1508760"/>
          </a:xfrm>
        </p:spPr>
        <p:txBody>
          <a:bodyPr/>
          <a:lstStyle/>
          <a:p>
            <a:r>
              <a:rPr lang="hr-HR" dirty="0" err="1" smtClean="0"/>
              <a:t>Valetina</a:t>
            </a:r>
            <a:r>
              <a:rPr lang="hr-HR" dirty="0" smtClean="0"/>
              <a:t> </a:t>
            </a:r>
            <a:r>
              <a:rPr lang="hr-HR" dirty="0"/>
              <a:t>F</a:t>
            </a:r>
            <a:r>
              <a:rPr lang="hr-HR" dirty="0" smtClean="0"/>
              <a:t>ijačko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>
                <a:solidFill>
                  <a:srgbClr val="252525"/>
                </a:solidFill>
                <a:latin typeface="Bodoni MT" panose="02070603080606020203" pitchFamily="18" charset="0"/>
              </a:rPr>
              <a:t> Diplomirala je i magistrirala pjevanje na </a:t>
            </a:r>
            <a:r>
              <a:rPr lang="hr-HR" sz="3600" dirty="0">
                <a:solidFill>
                  <a:srgbClr val="0B0080"/>
                </a:solidFill>
                <a:latin typeface="Bodoni MT" panose="02070603080606020203" pitchFamily="18" charset="0"/>
                <a:hlinkClick r:id="rId2" tooltip="Muzička akademija u Zagrebu"/>
              </a:rPr>
              <a:t>Muzičkoj akademiji u Zagrebu</a:t>
            </a:r>
            <a:r>
              <a:rPr lang="hr-HR" sz="3600" dirty="0">
                <a:solidFill>
                  <a:srgbClr val="252525"/>
                </a:solidFill>
                <a:latin typeface="Bodoni MT" panose="02070603080606020203" pitchFamily="18" charset="0"/>
              </a:rPr>
              <a:t> u klasi doc. </a:t>
            </a:r>
            <a:r>
              <a:rPr lang="hr-HR" sz="3600" u="sng" dirty="0">
                <a:solidFill>
                  <a:srgbClr val="0B0080"/>
                </a:solidFill>
                <a:latin typeface="Bodoni MT" panose="02070603080606020203" pitchFamily="18" charset="0"/>
                <a:hlinkClick r:id="rId3" tooltip="Lidija Horvat-Dunjko"/>
              </a:rPr>
              <a:t>Lidije </a:t>
            </a:r>
            <a:r>
              <a:rPr lang="hr-HR" sz="3600" u="sng" dirty="0" smtClean="0">
                <a:solidFill>
                  <a:srgbClr val="0B0080"/>
                </a:solidFill>
                <a:latin typeface="Bodoni MT" panose="02070603080606020203" pitchFamily="18" charset="0"/>
                <a:hlinkClick r:id="rId3" tooltip="Lidija Horvat-Dunjko"/>
              </a:rPr>
              <a:t>Horvat-</a:t>
            </a:r>
            <a:r>
              <a:rPr lang="hr-HR" sz="3600" u="sng" dirty="0" err="1" smtClean="0">
                <a:solidFill>
                  <a:srgbClr val="0B0080"/>
                </a:solidFill>
                <a:latin typeface="Bodoni MT" panose="02070603080606020203" pitchFamily="18" charset="0"/>
                <a:hlinkClick r:id="rId3" tooltip="Lidija Horvat-Dunjko"/>
              </a:rPr>
              <a:t>Dunjko</a:t>
            </a:r>
            <a:endParaRPr lang="hr-HR" sz="3600" u="sng" dirty="0" smtClean="0">
              <a:solidFill>
                <a:srgbClr val="0B0080"/>
              </a:solidFill>
              <a:latin typeface="Bodoni MT" panose="02070603080606020203" pitchFamily="18" charset="0"/>
            </a:endParaRPr>
          </a:p>
          <a:p>
            <a:r>
              <a:rPr lang="hr-HR" sz="3600" dirty="0">
                <a:solidFill>
                  <a:srgbClr val="252525"/>
                </a:solidFill>
                <a:latin typeface="Bodoni MT" panose="02070603080606020203" pitchFamily="18" charset="0"/>
              </a:rPr>
              <a:t>Usavršavala se u </a:t>
            </a:r>
            <a:r>
              <a:rPr lang="hr-HR" sz="3600" u="sng" dirty="0" smtClean="0">
                <a:solidFill>
                  <a:srgbClr val="0B0080"/>
                </a:solidFill>
                <a:latin typeface="Bodoni MT" panose="02070603080606020203" pitchFamily="18" charset="0"/>
                <a:hlinkClick r:id="rId4" tooltip="Beč"/>
              </a:rPr>
              <a:t>Beču</a:t>
            </a:r>
            <a:endParaRPr lang="hr-HR" sz="3600" u="sng" dirty="0" smtClean="0">
              <a:solidFill>
                <a:srgbClr val="0B0080"/>
              </a:solidFill>
              <a:latin typeface="Bodoni MT" panose="02070603080606020203" pitchFamily="18" charset="0"/>
            </a:endParaRPr>
          </a:p>
          <a:p>
            <a:r>
              <a:rPr lang="hr-HR" sz="3600" dirty="0">
                <a:solidFill>
                  <a:srgbClr val="252525"/>
                </a:solidFill>
                <a:latin typeface="Bodoni MT" panose="02070603080606020203" pitchFamily="18" charset="0"/>
              </a:rPr>
              <a:t>B</a:t>
            </a:r>
            <a:r>
              <a:rPr lang="hr-HR" sz="3600" dirty="0" smtClean="0">
                <a:solidFill>
                  <a:srgbClr val="252525"/>
                </a:solidFill>
                <a:latin typeface="Bodoni MT" panose="02070603080606020203" pitchFamily="18" charset="0"/>
              </a:rPr>
              <a:t>ila </a:t>
            </a:r>
            <a:r>
              <a:rPr lang="hr-HR" sz="3600" dirty="0">
                <a:solidFill>
                  <a:srgbClr val="252525"/>
                </a:solidFill>
                <a:latin typeface="Bodoni MT" panose="02070603080606020203" pitchFamily="18" charset="0"/>
              </a:rPr>
              <a:t>je članica </a:t>
            </a:r>
            <a:r>
              <a:rPr lang="hr-HR" sz="3600" dirty="0" smtClean="0">
                <a:solidFill>
                  <a:srgbClr val="252525"/>
                </a:solidFill>
                <a:latin typeface="Bodoni MT" panose="02070603080606020203" pitchFamily="18" charset="0"/>
              </a:rPr>
              <a:t>opere</a:t>
            </a:r>
          </a:p>
          <a:p>
            <a:r>
              <a:rPr lang="hr-HR" sz="3600" dirty="0">
                <a:solidFill>
                  <a:srgbClr val="252525"/>
                </a:solidFill>
                <a:latin typeface="Bodoni MT" panose="02070603080606020203" pitchFamily="18" charset="0"/>
              </a:rPr>
              <a:t>Od siječnja 2007. članica je opere </a:t>
            </a:r>
            <a:r>
              <a:rPr lang="hr-HR" sz="3600" dirty="0">
                <a:solidFill>
                  <a:srgbClr val="0B0080"/>
                </a:solidFill>
                <a:latin typeface="Bodoni MT" panose="02070603080606020203" pitchFamily="18" charset="0"/>
                <a:hlinkClick r:id="rId5" tooltip="Hrvatsko narodno kazalište u Splitu"/>
              </a:rPr>
              <a:t>Hrvatskog narodnog kazališta u Splitu</a:t>
            </a:r>
            <a:endParaRPr lang="hr-HR" sz="3600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8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66029" y="284176"/>
            <a:ext cx="8120969" cy="1508760"/>
          </a:xfrm>
        </p:spPr>
        <p:txBody>
          <a:bodyPr/>
          <a:lstStyle/>
          <a:p>
            <a:r>
              <a:rPr lang="hr-HR" dirty="0" smtClean="0"/>
              <a:t>SONJA JONČEVA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654" y="1501253"/>
            <a:ext cx="5868537" cy="3444295"/>
          </a:xfrm>
        </p:spPr>
      </p:pic>
    </p:spTree>
    <p:extLst>
      <p:ext uri="{BB962C8B-B14F-4D97-AF65-F5344CB8AC3E}">
        <p14:creationId xmlns:p14="http://schemas.microsoft.com/office/powerpoint/2010/main" val="204234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4519" y="284176"/>
            <a:ext cx="7752480" cy="1508760"/>
          </a:xfrm>
        </p:spPr>
        <p:txBody>
          <a:bodyPr/>
          <a:lstStyle/>
          <a:p>
            <a:r>
              <a:rPr lang="hr-HR" dirty="0" smtClean="0"/>
              <a:t>SONJA JONČEVA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792937"/>
            <a:ext cx="8596668" cy="4248426"/>
          </a:xfrm>
        </p:spPr>
        <p:txBody>
          <a:bodyPr>
            <a:noAutofit/>
          </a:bodyPr>
          <a:lstStyle/>
          <a:p>
            <a:r>
              <a:rPr lang="hr-HR" sz="2800" dirty="0" smtClean="0">
                <a:latin typeface="Bodoni MT" panose="02070603080606020203" pitchFamily="18" charset="0"/>
              </a:rPr>
              <a:t>Nova zvijezda na </a:t>
            </a:r>
            <a:r>
              <a:rPr lang="hr-HR" sz="2800" dirty="0" err="1" smtClean="0">
                <a:latin typeface="Bodoni MT" panose="02070603080606020203" pitchFamily="18" charset="0"/>
              </a:rPr>
              <a:t>oprenom</a:t>
            </a:r>
            <a:r>
              <a:rPr lang="hr-HR" sz="2800" dirty="0" smtClean="0">
                <a:latin typeface="Bodoni MT" panose="02070603080606020203" pitchFamily="18" charset="0"/>
              </a:rPr>
              <a:t> nebu</a:t>
            </a:r>
          </a:p>
          <a:p>
            <a:r>
              <a:rPr lang="hr-HR" sz="2800" dirty="0">
                <a:solidFill>
                  <a:srgbClr val="222222"/>
                </a:solidFill>
                <a:latin typeface="Bodoni MT" panose="02070603080606020203" pitchFamily="18" charset="0"/>
              </a:rPr>
              <a:t>Svoju zvijezdu snažno je zgrabila i Bugarka Sonja </a:t>
            </a:r>
            <a:r>
              <a:rPr lang="hr-HR" sz="2800" dirty="0" err="1" smtClean="0">
                <a:solidFill>
                  <a:srgbClr val="222222"/>
                </a:solidFill>
                <a:latin typeface="Bodoni MT" panose="02070603080606020203" pitchFamily="18" charset="0"/>
              </a:rPr>
              <a:t>Jončeva</a:t>
            </a:r>
            <a:endParaRPr lang="hr-HR" sz="2800" dirty="0" smtClean="0">
              <a:solidFill>
                <a:srgbClr val="222222"/>
              </a:solidFill>
              <a:latin typeface="Bodoni MT" panose="02070603080606020203" pitchFamily="18" charset="0"/>
            </a:endParaRPr>
          </a:p>
          <a:p>
            <a:r>
              <a:rPr lang="hr-HR" sz="2800" dirty="0">
                <a:solidFill>
                  <a:srgbClr val="222222"/>
                </a:solidFill>
                <a:latin typeface="Bodoni MT" panose="02070603080606020203" pitchFamily="18" charset="0"/>
              </a:rPr>
              <a:t>Godine 2010. osvojila je prvu nagradu na opernom natjecanju </a:t>
            </a:r>
            <a:r>
              <a:rPr lang="hr-HR" sz="2800" dirty="0" err="1" smtClean="0">
                <a:solidFill>
                  <a:srgbClr val="222222"/>
                </a:solidFill>
                <a:latin typeface="Bodoni MT" panose="02070603080606020203" pitchFamily="18" charset="0"/>
              </a:rPr>
              <a:t>Operalia</a:t>
            </a:r>
            <a:endParaRPr lang="hr-HR" sz="2800" dirty="0" smtClean="0">
              <a:solidFill>
                <a:srgbClr val="222222"/>
              </a:solidFill>
              <a:latin typeface="Bodoni MT" panose="02070603080606020203" pitchFamily="18" charset="0"/>
            </a:endParaRPr>
          </a:p>
          <a:p>
            <a:r>
              <a:rPr lang="hr-HR" sz="2800" dirty="0" smtClean="0">
                <a:solidFill>
                  <a:srgbClr val="222222"/>
                </a:solidFill>
                <a:latin typeface="Bodoni MT" panose="02070603080606020203" pitchFamily="18" charset="0"/>
              </a:rPr>
              <a:t>Otvorila </a:t>
            </a:r>
            <a:r>
              <a:rPr lang="hr-HR" sz="2800" dirty="0">
                <a:solidFill>
                  <a:srgbClr val="222222"/>
                </a:solidFill>
                <a:latin typeface="Bodoni MT" panose="02070603080606020203" pitchFamily="18" charset="0"/>
              </a:rPr>
              <a:t>joj se prilika kada je uskočila kao zamjena za </a:t>
            </a:r>
            <a:r>
              <a:rPr lang="hr-HR" sz="2800" dirty="0" smtClean="0">
                <a:solidFill>
                  <a:srgbClr val="222222"/>
                </a:solidFill>
                <a:latin typeface="Bodoni MT" panose="02070603080606020203" pitchFamily="18" charset="0"/>
              </a:rPr>
              <a:t>kolegicu</a:t>
            </a:r>
          </a:p>
          <a:p>
            <a:r>
              <a:rPr lang="hr-HR" sz="2800" dirty="0">
                <a:solidFill>
                  <a:srgbClr val="222222"/>
                </a:solidFill>
                <a:latin typeface="Bodoni MT" panose="02070603080606020203" pitchFamily="18" charset="0"/>
              </a:rPr>
              <a:t>Sreća joj se </a:t>
            </a:r>
            <a:r>
              <a:rPr lang="hr-HR" sz="2800" dirty="0" err="1">
                <a:solidFill>
                  <a:srgbClr val="222222"/>
                </a:solidFill>
                <a:latin typeface="Bodoni MT" panose="02070603080606020203" pitchFamily="18" charset="0"/>
              </a:rPr>
              <a:t>osmijehnula</a:t>
            </a:r>
            <a:r>
              <a:rPr lang="hr-HR" sz="2800" dirty="0">
                <a:solidFill>
                  <a:srgbClr val="222222"/>
                </a:solidFill>
                <a:latin typeface="Bodoni MT" panose="02070603080606020203" pitchFamily="18" charset="0"/>
              </a:rPr>
              <a:t>, pa sada pjeva neke od najvećih opernih rola u New Yorku, Berlinu i Münchenu</a:t>
            </a:r>
            <a:endParaRPr lang="hr-HR" sz="2800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659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193575" y="284176"/>
            <a:ext cx="7793423" cy="1508760"/>
          </a:xfrm>
        </p:spPr>
        <p:txBody>
          <a:bodyPr/>
          <a:lstStyle/>
          <a:p>
            <a:r>
              <a:rPr lang="hr-HR" dirty="0" err="1" smtClean="0"/>
              <a:t>Anna</a:t>
            </a:r>
            <a:r>
              <a:rPr lang="hr-HR" dirty="0" smtClean="0"/>
              <a:t> </a:t>
            </a:r>
            <a:r>
              <a:rPr lang="hr-HR" dirty="0" err="1"/>
              <a:t>N</a:t>
            </a:r>
            <a:r>
              <a:rPr lang="hr-HR" dirty="0" err="1" smtClean="0"/>
              <a:t>etrebko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850" y="1465991"/>
            <a:ext cx="4517409" cy="5162887"/>
          </a:xfrm>
        </p:spPr>
      </p:pic>
    </p:spTree>
    <p:extLst>
      <p:ext uri="{BB962C8B-B14F-4D97-AF65-F5344CB8AC3E}">
        <p14:creationId xmlns:p14="http://schemas.microsoft.com/office/powerpoint/2010/main" val="3303635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48167" y="284176"/>
            <a:ext cx="7738832" cy="1508760"/>
          </a:xfrm>
        </p:spPr>
        <p:txBody>
          <a:bodyPr/>
          <a:lstStyle/>
          <a:p>
            <a:r>
              <a:rPr lang="hr-HR" dirty="0" err="1" smtClean="0"/>
              <a:t>Anna</a:t>
            </a:r>
            <a:r>
              <a:rPr lang="hr-HR" dirty="0" smtClean="0"/>
              <a:t> </a:t>
            </a:r>
            <a:r>
              <a:rPr lang="hr-HR" dirty="0" err="1"/>
              <a:t>N</a:t>
            </a:r>
            <a:r>
              <a:rPr lang="hr-HR" dirty="0" err="1" smtClean="0"/>
              <a:t>etrebko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u="sng" dirty="0" smtClean="0">
                <a:solidFill>
                  <a:srgbClr val="0B0080"/>
                </a:solidFill>
                <a:latin typeface="Bodoni MT" panose="02070603080606020203" pitchFamily="18" charset="0"/>
              </a:rPr>
              <a:t>Ona je pjevala brojne </a:t>
            </a:r>
            <a:r>
              <a:rPr lang="hr-HR" sz="3600" u="sng" dirty="0" err="1" smtClean="0">
                <a:solidFill>
                  <a:srgbClr val="0B0080"/>
                </a:solidFill>
                <a:latin typeface="Bodoni MT" panose="02070603080606020203" pitchFamily="18" charset="0"/>
              </a:rPr>
              <a:t>uloge,talijanske</a:t>
            </a:r>
            <a:r>
              <a:rPr lang="hr-HR" sz="3600" u="sng" dirty="0" smtClean="0">
                <a:solidFill>
                  <a:srgbClr val="0B0080"/>
                </a:solidFill>
                <a:latin typeface="Bodoni MT" panose="02070603080606020203" pitchFamily="18" charset="0"/>
              </a:rPr>
              <a:t> i ruske</a:t>
            </a:r>
          </a:p>
          <a:p>
            <a:r>
              <a:rPr lang="hr-HR" sz="3600" u="sng" dirty="0" smtClean="0">
                <a:solidFill>
                  <a:srgbClr val="0B0080"/>
                </a:solidFill>
                <a:latin typeface="Bodoni MT" panose="02070603080606020203" pitchFamily="18" charset="0"/>
              </a:rPr>
              <a:t>Ima rusko i austrijsko dvojno državljanstvo i boravi u Beču, Austriji i New </a:t>
            </a:r>
            <a:r>
              <a:rPr lang="hr-HR" sz="3600" dirty="0" smtClean="0">
                <a:solidFill>
                  <a:srgbClr val="0B0080"/>
                </a:solidFill>
                <a:latin typeface="Bodoni MT" panose="02070603080606020203" pitchFamily="18" charset="0"/>
              </a:rPr>
              <a:t> </a:t>
            </a:r>
            <a:r>
              <a:rPr lang="hr-HR" sz="3600" u="sng" dirty="0" smtClean="0">
                <a:solidFill>
                  <a:srgbClr val="0B0080"/>
                </a:solidFill>
                <a:latin typeface="Bodoni MT" panose="02070603080606020203" pitchFamily="18" charset="0"/>
              </a:rPr>
              <a:t>Yorku, SAD</a:t>
            </a:r>
          </a:p>
        </p:txBody>
      </p:sp>
    </p:spTree>
    <p:extLst>
      <p:ext uri="{BB962C8B-B14F-4D97-AF65-F5344CB8AC3E}">
        <p14:creationId xmlns:p14="http://schemas.microsoft.com/office/powerpoint/2010/main" val="95763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04630" y="595952"/>
            <a:ext cx="8596668" cy="1320800"/>
          </a:xfrm>
        </p:spPr>
        <p:txBody>
          <a:bodyPr/>
          <a:lstStyle/>
          <a:p>
            <a:r>
              <a:rPr lang="hr-HR" dirty="0" smtClean="0"/>
              <a:t>Koristili smo: knjigu i </a:t>
            </a:r>
            <a:r>
              <a:rPr lang="hr-HR" dirty="0" err="1" smtClean="0"/>
              <a:t>wikipediju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163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841612"/>
            <a:ext cx="8596668" cy="168322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2729552"/>
            <a:ext cx="8596668" cy="3311810"/>
          </a:xfrm>
        </p:spPr>
        <p:txBody>
          <a:bodyPr>
            <a:normAutofit/>
          </a:bodyPr>
          <a:lstStyle/>
          <a:p>
            <a:r>
              <a:rPr lang="hr-HR" sz="9600" dirty="0" smtClean="0"/>
              <a:t>KRAJ</a:t>
            </a:r>
            <a:endParaRPr lang="hr-HR" sz="9600" dirty="0"/>
          </a:p>
        </p:txBody>
      </p:sp>
    </p:spTree>
    <p:extLst>
      <p:ext uri="{BB962C8B-B14F-4D97-AF65-F5344CB8AC3E}">
        <p14:creationId xmlns:p14="http://schemas.microsoft.com/office/powerpoint/2010/main" val="2773080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latin typeface="Snap ITC" panose="04040A07060A02020202" pitchFamily="82" charset="0"/>
              </a:rPr>
              <a:t>Vrste pjevačkih glasova</a:t>
            </a:r>
            <a:endParaRPr lang="hr-HR" dirty="0">
              <a:latin typeface="Snap ITC" panose="04040A07060A02020202" pitchFamily="8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9541" y="4214614"/>
            <a:ext cx="9144000" cy="1309255"/>
          </a:xfr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33350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42432" y="138665"/>
            <a:ext cx="7625613" cy="1508760"/>
          </a:xfrm>
        </p:spPr>
        <p:txBody>
          <a:bodyPr/>
          <a:lstStyle/>
          <a:p>
            <a:r>
              <a:rPr lang="hr-HR" dirty="0" smtClean="0"/>
              <a:t>Tamara </a:t>
            </a:r>
            <a:r>
              <a:rPr lang="hr-HR" dirty="0" err="1" smtClean="0"/>
              <a:t>Ivaniš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755" y="1228299"/>
            <a:ext cx="5063320" cy="5145205"/>
          </a:xfrm>
        </p:spPr>
      </p:pic>
    </p:spTree>
    <p:extLst>
      <p:ext uri="{BB962C8B-B14F-4D97-AF65-F5344CB8AC3E}">
        <p14:creationId xmlns:p14="http://schemas.microsoft.com/office/powerpoint/2010/main" val="2486412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441157" y="270528"/>
            <a:ext cx="7574098" cy="1508760"/>
          </a:xfrm>
        </p:spPr>
        <p:txBody>
          <a:bodyPr/>
          <a:lstStyle/>
          <a:p>
            <a:r>
              <a:rPr lang="hr-HR" dirty="0" smtClean="0"/>
              <a:t>Tamara </a:t>
            </a:r>
            <a:r>
              <a:rPr lang="hr-HR" dirty="0" err="1" smtClean="0"/>
              <a:t>Ivaniš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latin typeface="Bodoni MT" panose="02070603080606020203" pitchFamily="18" charset="0"/>
              </a:rPr>
              <a:t>Osvojila je posebnu nagradu nove bečke opere</a:t>
            </a:r>
          </a:p>
          <a:p>
            <a:r>
              <a:rPr lang="hr-HR" sz="3600" dirty="0" smtClean="0">
                <a:latin typeface="Bodoni MT" panose="02070603080606020203" pitchFamily="18" charset="0"/>
              </a:rPr>
              <a:t>Dobila je treću nagradu i pozvana je na bis u Beču</a:t>
            </a:r>
            <a:endParaRPr lang="hr-HR" sz="3600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84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768957" y="284176"/>
            <a:ext cx="8218041" cy="1508760"/>
          </a:xfrm>
        </p:spPr>
        <p:txBody>
          <a:bodyPr/>
          <a:lstStyle/>
          <a:p>
            <a:r>
              <a:rPr lang="hr-HR" dirty="0" smtClean="0"/>
              <a:t>Sandra </a:t>
            </a:r>
            <a:r>
              <a:rPr lang="hr-HR" dirty="0"/>
              <a:t>B</a:t>
            </a:r>
            <a:r>
              <a:rPr lang="hr-HR" dirty="0" smtClean="0"/>
              <a:t>agarić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554" y="1542197"/>
            <a:ext cx="4421874" cy="5029200"/>
          </a:xfrm>
        </p:spPr>
      </p:pic>
    </p:spTree>
    <p:extLst>
      <p:ext uri="{BB962C8B-B14F-4D97-AF65-F5344CB8AC3E}">
        <p14:creationId xmlns:p14="http://schemas.microsoft.com/office/powerpoint/2010/main" val="1760860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75211" y="284176"/>
            <a:ext cx="8011787" cy="1508760"/>
          </a:xfrm>
        </p:spPr>
        <p:txBody>
          <a:bodyPr/>
          <a:lstStyle/>
          <a:p>
            <a:r>
              <a:rPr lang="hr-HR" dirty="0" smtClean="0"/>
              <a:t>Sandra </a:t>
            </a:r>
            <a:r>
              <a:rPr lang="hr-HR" dirty="0"/>
              <a:t>B</a:t>
            </a:r>
            <a:r>
              <a:rPr lang="hr-HR" dirty="0" smtClean="0"/>
              <a:t>agarić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>
                <a:solidFill>
                  <a:srgbClr val="252525"/>
                </a:solidFill>
                <a:latin typeface="Bodoni MT" panose="02070603080606020203" pitchFamily="18" charset="0"/>
              </a:rPr>
              <a:t>Objavila je i tri </a:t>
            </a:r>
            <a:r>
              <a:rPr lang="hr-HR" sz="2800" dirty="0" smtClean="0">
                <a:solidFill>
                  <a:srgbClr val="252525"/>
                </a:solidFill>
                <a:latin typeface="Bodoni MT" panose="02070603080606020203" pitchFamily="18" charset="0"/>
              </a:rPr>
              <a:t>CD-a</a:t>
            </a:r>
          </a:p>
          <a:p>
            <a:r>
              <a:rPr lang="pl-PL" sz="2800" dirty="0">
                <a:solidFill>
                  <a:srgbClr val="252525"/>
                </a:solidFill>
                <a:latin typeface="Bodoni MT" panose="02070603080606020203" pitchFamily="18" charset="0"/>
              </a:rPr>
              <a:t>Na prvom </a:t>
            </a:r>
            <a:r>
              <a:rPr lang="pl-PL" sz="2800" dirty="0" smtClean="0">
                <a:solidFill>
                  <a:srgbClr val="252525"/>
                </a:solidFill>
                <a:latin typeface="Bodoni MT" panose="02070603080606020203" pitchFamily="18" charset="0"/>
              </a:rPr>
              <a:t>je Sonati </a:t>
            </a:r>
            <a:r>
              <a:rPr lang="pl-PL" sz="2800" dirty="0">
                <a:solidFill>
                  <a:srgbClr val="252525"/>
                </a:solidFill>
                <a:latin typeface="Bodoni MT" panose="02070603080606020203" pitchFamily="18" charset="0"/>
              </a:rPr>
              <a:t>od </a:t>
            </a:r>
            <a:r>
              <a:rPr lang="pl-PL" sz="2800" dirty="0" smtClean="0">
                <a:solidFill>
                  <a:srgbClr val="252525"/>
                </a:solidFill>
                <a:latin typeface="Bodoni MT" panose="02070603080606020203" pitchFamily="18" charset="0"/>
              </a:rPr>
              <a:t>sna</a:t>
            </a:r>
          </a:p>
          <a:p>
            <a:r>
              <a:rPr lang="pl-PL" sz="2800" dirty="0" smtClean="0">
                <a:solidFill>
                  <a:srgbClr val="252525"/>
                </a:solidFill>
                <a:latin typeface="Bodoni MT" panose="02070603080606020203" pitchFamily="18" charset="0"/>
              </a:rPr>
              <a:t>Drugi CD je BelCante</a:t>
            </a:r>
          </a:p>
          <a:p>
            <a:r>
              <a:rPr lang="hr-HR" sz="2800" dirty="0">
                <a:solidFill>
                  <a:srgbClr val="252525"/>
                </a:solidFill>
                <a:latin typeface="Bodoni MT" panose="02070603080606020203" pitchFamily="18" charset="0"/>
              </a:rPr>
              <a:t>Treći CD </a:t>
            </a:r>
            <a:r>
              <a:rPr lang="hr-HR" sz="2800" dirty="0" smtClean="0">
                <a:solidFill>
                  <a:srgbClr val="252525"/>
                </a:solidFill>
                <a:latin typeface="Bodoni MT" panose="02070603080606020203" pitchFamily="18" charset="0"/>
              </a:rPr>
              <a:t>Adagio</a:t>
            </a:r>
          </a:p>
          <a:p>
            <a:r>
              <a:rPr lang="hr-HR" sz="2800" dirty="0">
                <a:solidFill>
                  <a:srgbClr val="252525"/>
                </a:solidFill>
                <a:latin typeface="Bodoni MT" panose="02070603080606020203" pitchFamily="18" charset="0"/>
              </a:rPr>
              <a:t>Bila je glumica u sljedećim operama: </a:t>
            </a:r>
            <a:r>
              <a:rPr lang="hr-HR" sz="2800" dirty="0" err="1">
                <a:solidFill>
                  <a:srgbClr val="252525"/>
                </a:solidFill>
                <a:latin typeface="Bodoni MT" panose="02070603080606020203" pitchFamily="18" charset="0"/>
              </a:rPr>
              <a:t>Madame</a:t>
            </a:r>
            <a:r>
              <a:rPr lang="hr-HR" sz="2800" dirty="0">
                <a:solidFill>
                  <a:srgbClr val="252525"/>
                </a:solidFill>
                <a:latin typeface="Bodoni MT" panose="02070603080606020203" pitchFamily="18" charset="0"/>
              </a:rPr>
              <a:t> </a:t>
            </a:r>
            <a:r>
              <a:rPr lang="hr-HR" sz="2800" dirty="0" err="1">
                <a:solidFill>
                  <a:srgbClr val="252525"/>
                </a:solidFill>
                <a:latin typeface="Bodoni MT" panose="02070603080606020203" pitchFamily="18" charset="0"/>
              </a:rPr>
              <a:t>Troubadur</a:t>
            </a:r>
            <a:r>
              <a:rPr lang="hr-HR" sz="2800" dirty="0">
                <a:solidFill>
                  <a:srgbClr val="252525"/>
                </a:solidFill>
                <a:latin typeface="Bodoni MT" panose="02070603080606020203" pitchFamily="18" charset="0"/>
              </a:rPr>
              <a:t>, Grofica Marica, Šišmiš, Boccaccio, Noć u Veneciji, Kneginja čardaša, Mala </a:t>
            </a:r>
            <a:r>
              <a:rPr lang="hr-HR" sz="2800" dirty="0" err="1">
                <a:solidFill>
                  <a:srgbClr val="252525"/>
                </a:solidFill>
                <a:latin typeface="Bodoni MT" panose="02070603080606020203" pitchFamily="18" charset="0"/>
              </a:rPr>
              <a:t>Floramye</a:t>
            </a:r>
            <a:r>
              <a:rPr lang="hr-HR" sz="2800" dirty="0">
                <a:solidFill>
                  <a:srgbClr val="252525"/>
                </a:solidFill>
                <a:latin typeface="Bodoni MT" panose="02070603080606020203" pitchFamily="18" charset="0"/>
              </a:rPr>
              <a:t>, Tko pjeva zlo ne misli (ZGK "Komedija"), Kod bijelog konja (Narodno </a:t>
            </a:r>
            <a:r>
              <a:rPr lang="hr-HR" sz="2800" dirty="0" err="1">
                <a:solidFill>
                  <a:srgbClr val="252525"/>
                </a:solidFill>
                <a:latin typeface="Bodoni MT" panose="02070603080606020203" pitchFamily="18" charset="0"/>
              </a:rPr>
              <a:t>gledališče</a:t>
            </a:r>
            <a:r>
              <a:rPr lang="hr-HR" sz="2800" dirty="0">
                <a:solidFill>
                  <a:srgbClr val="252525"/>
                </a:solidFill>
                <a:latin typeface="Bodoni MT" panose="02070603080606020203" pitchFamily="18" charset="0"/>
              </a:rPr>
              <a:t> Maribor), Ljubavni napitak (HNK Split).</a:t>
            </a:r>
            <a:endParaRPr lang="hr-HR" sz="2800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79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111689" y="284176"/>
            <a:ext cx="7875309" cy="1508760"/>
          </a:xfrm>
        </p:spPr>
        <p:txBody>
          <a:bodyPr/>
          <a:lstStyle/>
          <a:p>
            <a:r>
              <a:rPr lang="hr-HR" dirty="0" smtClean="0"/>
              <a:t>Martina </a:t>
            </a:r>
            <a:r>
              <a:rPr lang="hr-HR" dirty="0"/>
              <a:t>T</a:t>
            </a:r>
            <a:r>
              <a:rPr lang="hr-HR" dirty="0" smtClean="0"/>
              <a:t>omčić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2136775"/>
            <a:ext cx="8128000" cy="4064000"/>
          </a:xfrm>
        </p:spPr>
      </p:pic>
    </p:spTree>
    <p:extLst>
      <p:ext uri="{BB962C8B-B14F-4D97-AF65-F5344CB8AC3E}">
        <p14:creationId xmlns:p14="http://schemas.microsoft.com/office/powerpoint/2010/main" val="200087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316405" y="284176"/>
            <a:ext cx="7670593" cy="1508760"/>
          </a:xfrm>
        </p:spPr>
        <p:txBody>
          <a:bodyPr/>
          <a:lstStyle/>
          <a:p>
            <a:r>
              <a:rPr lang="hr-HR" dirty="0" smtClean="0"/>
              <a:t>Martina </a:t>
            </a:r>
            <a:r>
              <a:rPr lang="hr-HR" dirty="0"/>
              <a:t>T</a:t>
            </a:r>
            <a:r>
              <a:rPr lang="hr-HR" dirty="0" smtClean="0"/>
              <a:t>omčić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000" dirty="0" smtClean="0">
                <a:solidFill>
                  <a:srgbClr val="252525"/>
                </a:solidFill>
                <a:latin typeface="Bodoni MT" panose="02070603080606020203" pitchFamily="18" charset="0"/>
              </a:rPr>
              <a:t>Najperspektivniji operni </a:t>
            </a:r>
            <a:r>
              <a:rPr lang="hr-HR" sz="4000" u="sng" dirty="0" err="1" smtClean="0">
                <a:solidFill>
                  <a:srgbClr val="0B0080"/>
                </a:solidFill>
                <a:latin typeface="Bodoni MT" panose="02070603080606020203" pitchFamily="18" charset="0"/>
                <a:hlinkClick r:id="rId2" tooltip="Mezzosopran"/>
              </a:rPr>
              <a:t>mezzosopran</a:t>
            </a:r>
            <a:endParaRPr lang="hr-HR" sz="4000" u="sng" dirty="0" smtClean="0">
              <a:solidFill>
                <a:srgbClr val="0B0080"/>
              </a:solidFill>
              <a:latin typeface="Bodoni MT" panose="02070603080606020203" pitchFamily="18" charset="0"/>
            </a:endParaRPr>
          </a:p>
          <a:p>
            <a:r>
              <a:rPr lang="it-IT" sz="4000" dirty="0">
                <a:solidFill>
                  <a:srgbClr val="252525"/>
                </a:solidFill>
                <a:latin typeface="Bodoni MT" panose="02070603080606020203" pitchFamily="18" charset="0"/>
              </a:rPr>
              <a:t> </a:t>
            </a:r>
            <a:r>
              <a:rPr lang="hr-HR" sz="4000" dirty="0" err="1" smtClean="0">
                <a:solidFill>
                  <a:srgbClr val="252525"/>
                </a:solidFill>
                <a:latin typeface="Bodoni MT" panose="02070603080606020203" pitchFamily="18" charset="0"/>
              </a:rPr>
              <a:t>D</a:t>
            </a:r>
            <a:r>
              <a:rPr lang="it-IT" sz="4000" dirty="0" err="1" smtClean="0">
                <a:solidFill>
                  <a:srgbClr val="252525"/>
                </a:solidFill>
                <a:latin typeface="Bodoni MT" panose="02070603080606020203" pitchFamily="18" charset="0"/>
              </a:rPr>
              <a:t>iplomantica</a:t>
            </a:r>
            <a:r>
              <a:rPr lang="it-IT" sz="4000" dirty="0" smtClean="0">
                <a:solidFill>
                  <a:srgbClr val="252525"/>
                </a:solidFill>
                <a:latin typeface="Bodoni MT" panose="02070603080606020203" pitchFamily="18" charset="0"/>
              </a:rPr>
              <a:t> </a:t>
            </a:r>
            <a:r>
              <a:rPr lang="it-IT" sz="4000" dirty="0" err="1">
                <a:solidFill>
                  <a:srgbClr val="252525"/>
                </a:solidFill>
                <a:latin typeface="Bodoni MT" panose="02070603080606020203" pitchFamily="18" charset="0"/>
              </a:rPr>
              <a:t>Visoke</a:t>
            </a:r>
            <a:r>
              <a:rPr lang="it-IT" sz="4000" dirty="0">
                <a:solidFill>
                  <a:srgbClr val="252525"/>
                </a:solidFill>
                <a:latin typeface="Bodoni MT" panose="02070603080606020203" pitchFamily="18" charset="0"/>
              </a:rPr>
              <a:t> </a:t>
            </a:r>
            <a:r>
              <a:rPr lang="it-IT" sz="4000" dirty="0" err="1">
                <a:solidFill>
                  <a:srgbClr val="252525"/>
                </a:solidFill>
                <a:latin typeface="Bodoni MT" panose="02070603080606020203" pitchFamily="18" charset="0"/>
              </a:rPr>
              <a:t>glazbene</a:t>
            </a:r>
            <a:r>
              <a:rPr lang="it-IT" sz="4000" dirty="0">
                <a:solidFill>
                  <a:srgbClr val="252525"/>
                </a:solidFill>
                <a:latin typeface="Bodoni MT" panose="02070603080606020203" pitchFamily="18" charset="0"/>
              </a:rPr>
              <a:t> </a:t>
            </a:r>
            <a:r>
              <a:rPr lang="it-IT" sz="4000" dirty="0" err="1">
                <a:solidFill>
                  <a:srgbClr val="252525"/>
                </a:solidFill>
                <a:latin typeface="Bodoni MT" panose="02070603080606020203" pitchFamily="18" charset="0"/>
              </a:rPr>
              <a:t>škole</a:t>
            </a:r>
            <a:r>
              <a:rPr lang="it-IT" sz="4000" dirty="0">
                <a:solidFill>
                  <a:srgbClr val="252525"/>
                </a:solidFill>
                <a:latin typeface="Bodoni MT" panose="02070603080606020203" pitchFamily="18" charset="0"/>
              </a:rPr>
              <a:t> u </a:t>
            </a:r>
            <a:r>
              <a:rPr lang="it-IT" sz="4000" dirty="0" err="1">
                <a:solidFill>
                  <a:srgbClr val="0B0080"/>
                </a:solidFill>
                <a:latin typeface="Bodoni MT" panose="02070603080606020203" pitchFamily="18" charset="0"/>
                <a:hlinkClick r:id="rId3" tooltip="Graz"/>
              </a:rPr>
              <a:t>Grazu</a:t>
            </a:r>
            <a:r>
              <a:rPr lang="it-IT" sz="4000" dirty="0">
                <a:solidFill>
                  <a:srgbClr val="252525"/>
                </a:solidFill>
                <a:latin typeface="Bodoni MT" panose="02070603080606020203" pitchFamily="18" charset="0"/>
              </a:rPr>
              <a:t> i </a:t>
            </a:r>
            <a:r>
              <a:rPr lang="it-IT" sz="4000" dirty="0" smtClean="0">
                <a:solidFill>
                  <a:srgbClr val="252525"/>
                </a:solidFill>
                <a:latin typeface="Bodoni MT" panose="02070603080606020203" pitchFamily="18" charset="0"/>
              </a:rPr>
              <a:t>1995</a:t>
            </a:r>
            <a:endParaRPr lang="hr-HR" sz="4000" dirty="0" smtClean="0">
              <a:solidFill>
                <a:srgbClr val="252525"/>
              </a:solidFill>
              <a:latin typeface="Bodoni MT" panose="02070603080606020203" pitchFamily="18" charset="0"/>
            </a:endParaRPr>
          </a:p>
          <a:p>
            <a:r>
              <a:rPr lang="hr-HR" sz="4000" dirty="0">
                <a:solidFill>
                  <a:srgbClr val="252525"/>
                </a:solidFill>
                <a:latin typeface="Bodoni MT" panose="02070603080606020203" pitchFamily="18" charset="0"/>
              </a:rPr>
              <a:t> P</a:t>
            </a:r>
            <a:r>
              <a:rPr lang="hr-HR" sz="4000" dirty="0" smtClean="0">
                <a:solidFill>
                  <a:srgbClr val="252525"/>
                </a:solidFill>
                <a:latin typeface="Bodoni MT" panose="02070603080606020203" pitchFamily="18" charset="0"/>
              </a:rPr>
              <a:t>objednica </a:t>
            </a:r>
            <a:r>
              <a:rPr lang="hr-HR" sz="4000" dirty="0">
                <a:solidFill>
                  <a:srgbClr val="252525"/>
                </a:solidFill>
                <a:latin typeface="Bodoni MT" panose="02070603080606020203" pitchFamily="18" charset="0"/>
              </a:rPr>
              <a:t>Međunarodnog pjevačkog natjecanja</a:t>
            </a:r>
            <a:endParaRPr lang="hr-HR" sz="4000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12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75211" y="284176"/>
            <a:ext cx="8011787" cy="1508760"/>
          </a:xfrm>
        </p:spPr>
        <p:txBody>
          <a:bodyPr/>
          <a:lstStyle/>
          <a:p>
            <a:r>
              <a:rPr lang="hr-HR" dirty="0" smtClean="0"/>
              <a:t>Valentina </a:t>
            </a:r>
            <a:r>
              <a:rPr lang="hr-HR" dirty="0"/>
              <a:t>F</a:t>
            </a:r>
            <a:r>
              <a:rPr lang="hr-HR" dirty="0" smtClean="0"/>
              <a:t>ijačko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871" y="1446662"/>
            <a:ext cx="3903260" cy="5136037"/>
          </a:xfrm>
        </p:spPr>
      </p:pic>
    </p:spTree>
    <p:extLst>
      <p:ext uri="{BB962C8B-B14F-4D97-AF65-F5344CB8AC3E}">
        <p14:creationId xmlns:p14="http://schemas.microsoft.com/office/powerpoint/2010/main" val="4068762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uševljenje">
  <a:themeElements>
    <a:clrScheme name="Oduševljenj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duševljenj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duševljenj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88</TotalTime>
  <Words>210</Words>
  <Application>Microsoft Office PowerPoint</Application>
  <PresentationFormat>Prilagođeno</PresentationFormat>
  <Paragraphs>37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17" baseType="lpstr">
      <vt:lpstr>Oduševljenje</vt:lpstr>
      <vt:lpstr>IZRADILI: Danijel Booz i Anastazija Jurenec</vt:lpstr>
      <vt:lpstr>Vrste pjevačkih glasova</vt:lpstr>
      <vt:lpstr>Tamara Ivaniš</vt:lpstr>
      <vt:lpstr>Tamara Ivaniš</vt:lpstr>
      <vt:lpstr>Sandra Bagarić</vt:lpstr>
      <vt:lpstr>Sandra Bagarić</vt:lpstr>
      <vt:lpstr>Martina Tomčić</vt:lpstr>
      <vt:lpstr>Martina Tomčić</vt:lpstr>
      <vt:lpstr>Valentina Fijačko</vt:lpstr>
      <vt:lpstr>Valetina Fijačko</vt:lpstr>
      <vt:lpstr>SONJA JONČEVA</vt:lpstr>
      <vt:lpstr>SONJA JONČEVA </vt:lpstr>
      <vt:lpstr>Anna Netrebko</vt:lpstr>
      <vt:lpstr>Anna Netrebko</vt:lpstr>
      <vt:lpstr>Koristili smo: knjigu i wikipediju</vt:lpstr>
      <vt:lpstr>PowerPointova prezentacija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Vrste pjevačkih glasova</dc:title>
  <dc:creator>Anastazija Jurenec</dc:creator>
  <cp:lastModifiedBy>win</cp:lastModifiedBy>
  <cp:revision>11</cp:revision>
  <dcterms:created xsi:type="dcterms:W3CDTF">2016-02-10T15:33:40Z</dcterms:created>
  <dcterms:modified xsi:type="dcterms:W3CDTF">2016-02-17T08:33:01Z</dcterms:modified>
</cp:coreProperties>
</file>