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3" r:id="rId6"/>
    <p:sldId id="264" r:id="rId7"/>
    <p:sldId id="265" r:id="rId8"/>
    <p:sldId id="267" r:id="rId9"/>
    <p:sldId id="268" r:id="rId10"/>
    <p:sldId id="269"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hr-HR" smtClean="0"/>
              <a:t>Uredite stil naslova matrice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bwMode="white"/>
        <p:txBody>
          <a:bodyPr/>
          <a:lstStyle/>
          <a:p>
            <a:fld id="{BB645130-AE49-46F7-A789-92F34CE5A3C0}" type="datetimeFigureOut">
              <a:rPr lang="hr-HR" smtClean="0"/>
              <a:t>5.11.2013.</a:t>
            </a:fld>
            <a:endParaRPr lang="hr-HR"/>
          </a:p>
        </p:txBody>
      </p:sp>
      <p:sp>
        <p:nvSpPr>
          <p:cNvPr id="5" name="Footer Placeholder 4"/>
          <p:cNvSpPr>
            <a:spLocks noGrp="1"/>
          </p:cNvSpPr>
          <p:nvPr>
            <p:ph type="ftr" sz="quarter" idx="11"/>
          </p:nvPr>
        </p:nvSpPr>
        <p:spPr bwMode="white"/>
        <p:txBody>
          <a:bodyPr/>
          <a:lstStyle/>
          <a:p>
            <a:endParaRPr lang="hr-HR"/>
          </a:p>
        </p:txBody>
      </p:sp>
      <p:sp>
        <p:nvSpPr>
          <p:cNvPr id="6" name="Slide Number Placeholder 5"/>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BB645130-AE49-46F7-A789-92F34CE5A3C0}" type="datetimeFigureOut">
              <a:rPr lang="hr-HR" smtClean="0"/>
              <a:t>5.11.2013.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B645130-AE49-46F7-A789-92F34CE5A3C0}" type="datetimeFigureOut">
              <a:rPr lang="hr-HR" smtClean="0"/>
              <a:t>5.11.2013.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B645130-AE49-46F7-A789-92F34CE5A3C0}" type="datetimeFigureOut">
              <a:rPr lang="hr-HR" smtClean="0"/>
              <a:t>5.11.2013.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E36260-C0CE-4F62-A93C-A4E956ECB25C}" type="slidenum">
              <a:rPr lang="hr-HR" smtClean="0"/>
              <a:t>‹#›</a:t>
            </a:fld>
            <a:endParaRPr lang="hr-H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645130-AE49-46F7-A789-92F34CE5A3C0}" type="datetimeFigureOut">
              <a:rPr lang="hr-HR" smtClean="0"/>
              <a:t>5.11.2013.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E36260-C0CE-4F62-A93C-A4E956ECB25C}" type="slidenum">
              <a:rPr lang="hr-HR" smtClean="0"/>
              <a:t>‹#›</a:t>
            </a:fld>
            <a:endParaRPr lang="hr-H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p:txBody>
          <a:bodyPr/>
          <a:lstStyle/>
          <a:p>
            <a:r>
              <a:rPr lang="hr-HR" smtClean="0"/>
              <a:t>Uredite stil naslova matrice</a:t>
            </a:r>
            <a:endParaRPr lang="en-US"/>
          </a:p>
        </p:txBody>
      </p:sp>
      <p:sp>
        <p:nvSpPr>
          <p:cNvPr id="5" name="Date Placeholder 4"/>
          <p:cNvSpPr>
            <a:spLocks noGrp="1"/>
          </p:cNvSpPr>
          <p:nvPr>
            <p:ph type="dt" sz="half" idx="10"/>
          </p:nvPr>
        </p:nvSpPr>
        <p:spPr/>
        <p:txBody>
          <a:bodyPr/>
          <a:lstStyle/>
          <a:p>
            <a:fld id="{BB645130-AE49-46F7-A789-92F34CE5A3C0}" type="datetimeFigureOut">
              <a:rPr lang="hr-HR" smtClean="0"/>
              <a:t>5.11.2013.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E36260-C0CE-4F62-A93C-A4E956ECB25C}" type="slidenum">
              <a:rPr lang="hr-HR" smtClean="0"/>
              <a:t>‹#›</a:t>
            </a:fld>
            <a:endParaRPr lang="hr-HR"/>
          </a:p>
        </p:txBody>
      </p:sp>
      <p:sp>
        <p:nvSpPr>
          <p:cNvPr id="12" name="Content Placeholder 11"/>
          <p:cNvSpPr>
            <a:spLocks noGrp="1"/>
          </p:cNvSpPr>
          <p:nvPr>
            <p:ph sz="quarter" idx="14"/>
          </p:nvPr>
        </p:nvSpPr>
        <p:spPr>
          <a:xfrm>
            <a:off x="4648200" y="2438400"/>
            <a:ext cx="3124200" cy="3124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BB645130-AE49-46F7-A789-92F34CE5A3C0}" type="datetimeFigureOut">
              <a:rPr lang="hr-HR" smtClean="0"/>
              <a:t>5.11.2013.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BB645130-AE49-46F7-A789-92F34CE5A3C0}" type="datetimeFigureOut">
              <a:rPr lang="hr-HR" smtClean="0"/>
              <a:t>5.11.2013.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CE36260-C0CE-4F62-A93C-A4E956ECB25C}" type="slidenum">
              <a:rPr lang="hr-HR" smtClean="0"/>
              <a:t>‹#›</a:t>
            </a:fld>
            <a:endParaRPr lang="hr-H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645130-AE49-46F7-A789-92F34CE5A3C0}" type="datetimeFigureOut">
              <a:rPr lang="hr-HR" smtClean="0"/>
              <a:t>5.11.2013.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hr-HR" smtClean="0"/>
              <a:t>Uredite stil naslova matrice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B645130-AE49-46F7-A789-92F34CE5A3C0}" type="datetimeFigureOut">
              <a:rPr lang="hr-HR" smtClean="0"/>
              <a:t>5.11.2013.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E36260-C0CE-4F62-A93C-A4E956ECB25C}" type="slidenum">
              <a:rPr lang="hr-HR" smtClean="0"/>
              <a:t>‹#›</a:t>
            </a:fld>
            <a:endParaRPr lang="hr-HR"/>
          </a:p>
        </p:txBody>
      </p:sp>
      <p:sp>
        <p:nvSpPr>
          <p:cNvPr id="9" name="Content Placeholder 8"/>
          <p:cNvSpPr>
            <a:spLocks noGrp="1"/>
          </p:cNvSpPr>
          <p:nvPr>
            <p:ph sz="quarter" idx="13"/>
          </p:nvPr>
        </p:nvSpPr>
        <p:spPr>
          <a:xfrm>
            <a:off x="1371600" y="1676400"/>
            <a:ext cx="3276600" cy="3505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hr-HR" smtClean="0"/>
              <a:t>Uredite stil naslova matrice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B645130-AE49-46F7-A789-92F34CE5A3C0}" type="datetimeFigureOut">
              <a:rPr lang="hr-HR" smtClean="0"/>
              <a:t>5.11.2013.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E36260-C0CE-4F62-A93C-A4E956ECB25C}"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B645130-AE49-46F7-A789-92F34CE5A3C0}" type="datetimeFigureOut">
              <a:rPr lang="hr-HR" smtClean="0"/>
              <a:t>5.11.2013.</a:t>
            </a:fld>
            <a:endParaRPr lang="hr-H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hr-H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CE36260-C0CE-4F62-A93C-A4E956ECB25C}"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latin typeface="Lucida Calligraphy" pitchFamily="66" charset="0"/>
              </a:rPr>
              <a:t>violina</a:t>
            </a:r>
            <a:endParaRPr lang="hr-HR" dirty="0">
              <a:latin typeface="Lucida Calligraphy" pitchFamily="66" charset="0"/>
            </a:endParaRPr>
          </a:p>
        </p:txBody>
      </p:sp>
      <p:sp>
        <p:nvSpPr>
          <p:cNvPr id="4" name="Podnaslov 3"/>
          <p:cNvSpPr>
            <a:spLocks noGrp="1"/>
          </p:cNvSpPr>
          <p:nvPr>
            <p:ph type="subTitle" idx="1"/>
          </p:nvPr>
        </p:nvSpPr>
        <p:spPr/>
        <p:txBody>
          <a:bodyPr/>
          <a:lstStyle/>
          <a:p>
            <a:endParaRPr lang="hr-HR"/>
          </a:p>
        </p:txBody>
      </p:sp>
    </p:spTree>
    <p:extLst>
      <p:ext uri="{BB962C8B-B14F-4D97-AF65-F5344CB8AC3E}">
        <p14:creationId xmlns:p14="http://schemas.microsoft.com/office/powerpoint/2010/main" val="30605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violina</a:t>
            </a:r>
            <a:endParaRPr lang="hr-HR" dirty="0"/>
          </a:p>
        </p:txBody>
      </p:sp>
      <p:sp>
        <p:nvSpPr>
          <p:cNvPr id="3" name="Rezervirano mjesto slike 2"/>
          <p:cNvSpPr>
            <a:spLocks noGrp="1"/>
          </p:cNvSpPr>
          <p:nvPr>
            <p:ph type="pic" idx="1"/>
          </p:nvPr>
        </p:nvSpPr>
        <p:spPr>
          <a:xfrm>
            <a:off x="1547664" y="1988840"/>
            <a:ext cx="2971800" cy="2971800"/>
          </a:xfrm>
        </p:spPr>
      </p:sp>
      <p:sp>
        <p:nvSpPr>
          <p:cNvPr id="4" name="Rezervirano mjesto teksta 3"/>
          <p:cNvSpPr>
            <a:spLocks noGrp="1"/>
          </p:cNvSpPr>
          <p:nvPr>
            <p:ph type="body" sz="half" idx="2"/>
          </p:nvPr>
        </p:nvSpPr>
        <p:spPr/>
        <p:txBody>
          <a:bodyPr>
            <a:normAutofit/>
          </a:bodyPr>
          <a:lstStyle/>
          <a:p>
            <a:r>
              <a:rPr lang="hr-HR" sz="2800" dirty="0" smtClean="0"/>
              <a:t>Zahvaljujem na pažnji </a:t>
            </a:r>
          </a:p>
          <a:p>
            <a:r>
              <a:rPr lang="hr-HR" sz="2800" dirty="0" smtClean="0"/>
              <a:t>Lana </a:t>
            </a:r>
            <a:r>
              <a:rPr lang="hr-HR" sz="2800" dirty="0" err="1" smtClean="0"/>
              <a:t>Grobenski</a:t>
            </a:r>
            <a:endParaRPr lang="hr-H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3168352" cy="316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46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violina</a:t>
            </a:r>
            <a:endParaRPr lang="hr-HR" dirty="0"/>
          </a:p>
        </p:txBody>
      </p:sp>
      <p:sp>
        <p:nvSpPr>
          <p:cNvPr id="3" name="Rezervirano mjesto sadržaja 2"/>
          <p:cNvSpPr>
            <a:spLocks noGrp="1"/>
          </p:cNvSpPr>
          <p:nvPr>
            <p:ph idx="1"/>
          </p:nvPr>
        </p:nvSpPr>
        <p:spPr/>
        <p:txBody>
          <a:bodyPr/>
          <a:lstStyle/>
          <a:p>
            <a:r>
              <a:rPr lang="hr-HR" dirty="0"/>
              <a:t>Violina je gudački instrument sa četiri žice, i od svih gudačkih instrumenata proizvodi najviše tonove i najmanjih je dimenzija. Riječ violina posredstvom romanskih jezika dolazi iz srednjovjekovne latinske riječi </a:t>
            </a:r>
            <a:r>
              <a:rPr lang="hr-HR" dirty="0" err="1"/>
              <a:t>vitula</a:t>
            </a:r>
            <a:r>
              <a:rPr lang="hr-HR" dirty="0"/>
              <a:t> što označava žičano </a:t>
            </a:r>
            <a:r>
              <a:rPr lang="hr-HR" dirty="0" smtClean="0"/>
              <a:t>glazbalo.</a:t>
            </a:r>
          </a:p>
          <a:p>
            <a:r>
              <a:rPr lang="hr-HR" dirty="0" smtClean="0"/>
              <a:t>Osoba </a:t>
            </a:r>
            <a:r>
              <a:rPr lang="hr-HR" dirty="0"/>
              <a:t>koja svira violinu zove se violinist ili violinistica.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385" y="4581128"/>
            <a:ext cx="214312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59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Povijest violine</a:t>
            </a:r>
            <a:endParaRPr lang="hr-HR" dirty="0"/>
          </a:p>
        </p:txBody>
      </p:sp>
      <p:sp>
        <p:nvSpPr>
          <p:cNvPr id="3" name="Rezervirano mjesto sadržaja 2"/>
          <p:cNvSpPr>
            <a:spLocks noGrp="1"/>
          </p:cNvSpPr>
          <p:nvPr>
            <p:ph idx="1"/>
          </p:nvPr>
        </p:nvSpPr>
        <p:spPr/>
        <p:txBody>
          <a:bodyPr>
            <a:normAutofit/>
          </a:bodyPr>
          <a:lstStyle/>
          <a:p>
            <a:r>
              <a:rPr lang="vi-VN" dirty="0"/>
              <a:t>Violina je nastala u sjevernoj Italiji u ranom 16. stoljeću. Prvi graditelji violina vjerojatno su spojili elemente tri tada raširena glazbala: rebek koji je bio u uporabi od 10. stoljeća (nastao od arapskog glazbala zvanog rabab), renesansne gusle i lira da braccio</a:t>
            </a:r>
            <a:r>
              <a:rPr lang="vi-VN" dirty="0" smtClean="0"/>
              <a:t>. </a:t>
            </a:r>
            <a:r>
              <a:rPr lang="vi-VN" dirty="0"/>
              <a:t>Jedan od najranijih detaljnih opisa tog glazbala, uključujući i njegovo ugađanje je Jambe de Ferov Epitome musical, objavljen u Lyonu 1556</a:t>
            </a:r>
            <a:r>
              <a:rPr lang="vi-VN" dirty="0" smtClean="0"/>
              <a:t>.</a:t>
            </a:r>
            <a:endParaRPr lang="hr-HR" dirty="0"/>
          </a:p>
        </p:txBody>
      </p:sp>
    </p:spTree>
    <p:extLst>
      <p:ext uri="{BB962C8B-B14F-4D97-AF65-F5344CB8AC3E}">
        <p14:creationId xmlns:p14="http://schemas.microsoft.com/office/powerpoint/2010/main" val="135906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971600" y="1166843"/>
            <a:ext cx="7272808" cy="2862322"/>
          </a:xfrm>
          <a:prstGeom prst="rect">
            <a:avLst/>
          </a:prstGeom>
        </p:spPr>
        <p:txBody>
          <a:bodyPr wrap="square">
            <a:spAutoFit/>
          </a:bodyPr>
          <a:lstStyle/>
          <a:p>
            <a:r>
              <a:rPr lang="vi-VN" dirty="0"/>
              <a:t>Do tada se violina već bila počela širiti Europom. Najstariju dokumentiranu violinu sa četiri žice nalik modernoj, izgradio je 1555. godine Andrea Amati. Druge violine koje se spominju ranije imale su samo tri žice. Postala je omiljeno glazbalo među uličnim sviračima i plemstvom, što pokazuje i činjenica da je francuski kralj Karlo IX 1560. godine od Amatija naručio 24 </a:t>
            </a:r>
            <a:r>
              <a:rPr lang="vi-VN" dirty="0" smtClean="0"/>
              <a:t>violine.</a:t>
            </a:r>
            <a:r>
              <a:rPr lang="hr-HR" dirty="0" smtClean="0"/>
              <a:t> </a:t>
            </a:r>
            <a:r>
              <a:rPr lang="vi-VN" dirty="0" smtClean="0"/>
              <a:t>Iz </a:t>
            </a:r>
            <a:r>
              <a:rPr lang="vi-VN" dirty="0"/>
              <a:t>toga kompleta je i najstarija očuvana violina poznata kao "Karlo IX", proizvedena u Cremoni oko 1560. Violina "Mesija" ili </a:t>
            </a:r>
            <a:r>
              <a:rPr lang="vi-VN" i="1" dirty="0"/>
              <a:t>"Le Messie"</a:t>
            </a:r>
            <a:r>
              <a:rPr lang="vi-VN" dirty="0"/>
              <a:t> (poznata i kao "Salabue" koju je proizveo Antonio Stradivari 1716. nikada nije korištena i još uvijek je u neiskvarenom stanju. Danas se nalazi u muzeju Ashmolean u Oxfordu</a:t>
            </a:r>
            <a:r>
              <a:rPr lang="vi-VN" dirty="0" smtClean="0"/>
              <a:t>.</a:t>
            </a:r>
            <a:endParaRPr lang="hr-HR" dirty="0"/>
          </a:p>
        </p:txBody>
      </p:sp>
    </p:spTree>
    <p:extLst>
      <p:ext uri="{BB962C8B-B14F-4D97-AF65-F5344CB8AC3E}">
        <p14:creationId xmlns:p14="http://schemas.microsoft.com/office/powerpoint/2010/main" val="427105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normAutofit fontScale="92500" lnSpcReduction="10000"/>
          </a:bodyPr>
          <a:lstStyle/>
          <a:p>
            <a:r>
              <a:rPr lang="vi-VN" dirty="0"/>
              <a:t>Violina ima 4 žice, koje se ugađaju po kvintama: G mali, D jedan, A jedan ,E dva. </a:t>
            </a:r>
            <a:endParaRPr lang="hr-HR" dirty="0" smtClean="0"/>
          </a:p>
          <a:p>
            <a:r>
              <a:rPr lang="vi-VN" dirty="0" smtClean="0"/>
              <a:t>Točan </a:t>
            </a:r>
            <a:r>
              <a:rPr lang="vi-VN" dirty="0"/>
              <a:t>ton se dobiva zatezanjem ili otpuštanjem žica pomoću ključeva, a čista kvinta između žica dobiva se zatezanjem ili opuštanjem "vijka" (ključa).</a:t>
            </a:r>
            <a:endParaRPr lang="hr-HR" dirty="0"/>
          </a:p>
        </p:txBody>
      </p:sp>
      <p:sp>
        <p:nvSpPr>
          <p:cNvPr id="3" name="Naslov 2"/>
          <p:cNvSpPr>
            <a:spLocks noGrp="1"/>
          </p:cNvSpPr>
          <p:nvPr>
            <p:ph type="title"/>
          </p:nvPr>
        </p:nvSpPr>
        <p:spPr/>
        <p:txBody>
          <a:bodyPr>
            <a:normAutofit fontScale="90000"/>
          </a:bodyPr>
          <a:lstStyle/>
          <a:p>
            <a:r>
              <a:rPr lang="hr-HR" dirty="0" smtClean="0"/>
              <a:t>Građa i mehanika violine</a:t>
            </a:r>
            <a:endParaRPr lang="hr-HR" dirty="0"/>
          </a:p>
        </p:txBody>
      </p:sp>
      <p:sp>
        <p:nvSpPr>
          <p:cNvPr id="4" name="Rezervirano mjesto sadržaja 3"/>
          <p:cNvSpPr>
            <a:spLocks noGrp="1"/>
          </p:cNvSpPr>
          <p:nvPr>
            <p:ph sz="quarter" idx="14"/>
          </p:nvPr>
        </p:nvSpPr>
        <p:spPr/>
        <p:txBody>
          <a:bodyPr>
            <a:normAutofit fontScale="70000" lnSpcReduction="20000"/>
          </a:bodyPr>
          <a:lstStyle/>
          <a:p>
            <a:r>
              <a:rPr lang="vi-VN" dirty="0"/>
              <a:t>Violina, kao i ostala gudačka glazbala ugađa se prema tonu A (jedan). Na klaviru, ili pomoću glazbene vilice, dobiveni ton A se uspoređuje sa tonom A na violini</a:t>
            </a:r>
            <a:r>
              <a:rPr lang="vi-VN" dirty="0" smtClean="0"/>
              <a:t>.</a:t>
            </a:r>
            <a:endParaRPr lang="hr-HR" dirty="0" smtClean="0"/>
          </a:p>
          <a:p>
            <a:pPr indent="0">
              <a:buNone/>
            </a:pPr>
            <a:r>
              <a:rPr lang="vi-VN" dirty="0" smtClean="0"/>
              <a:t> </a:t>
            </a:r>
            <a:r>
              <a:rPr lang="vi-VN" dirty="0"/>
              <a:t>Ako je ton nečist, žica se zateže ili otpušta sve dok ne zvuči jednako čisto kao prvobitni ton A dobiven klavirom ili glazbenom vilicom. Kasnije, kada je ton A ugođen, ugađaju se ostale žice prema čistoj kvinti.</a:t>
            </a:r>
            <a:endParaRPr lang="hr-HR" dirty="0"/>
          </a:p>
        </p:txBody>
      </p:sp>
    </p:spTree>
    <p:extLst>
      <p:ext uri="{BB962C8B-B14F-4D97-AF65-F5344CB8AC3E}">
        <p14:creationId xmlns:p14="http://schemas.microsoft.com/office/powerpoint/2010/main" val="2525928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gudalo</a:t>
            </a:r>
            <a:endParaRPr lang="hr-HR" dirty="0"/>
          </a:p>
        </p:txBody>
      </p:sp>
      <p:sp>
        <p:nvSpPr>
          <p:cNvPr id="3" name="Rezervirano mjesto slike 2"/>
          <p:cNvSpPr>
            <a:spLocks noGrp="1"/>
          </p:cNvSpPr>
          <p:nvPr>
            <p:ph type="pic" idx="1"/>
          </p:nvPr>
        </p:nvSpPr>
        <p:spPr/>
      </p:sp>
      <p:sp>
        <p:nvSpPr>
          <p:cNvPr id="4" name="Rezervirano mjesto teksta 3"/>
          <p:cNvSpPr>
            <a:spLocks noGrp="1"/>
          </p:cNvSpPr>
          <p:nvPr>
            <p:ph type="body" sz="half" idx="2"/>
          </p:nvPr>
        </p:nvSpPr>
        <p:spPr/>
        <p:txBody>
          <a:bodyPr>
            <a:normAutofit lnSpcReduction="10000"/>
          </a:bodyPr>
          <a:lstStyle/>
          <a:p>
            <a:r>
              <a:rPr lang="hr-HR" dirty="0">
                <a:solidFill>
                  <a:srgbClr val="252525"/>
                </a:solidFill>
                <a:latin typeface="Arial"/>
              </a:rPr>
              <a:t>Sastoji se od štapa, struna (načinjenih od konjskih dlaka), žabice i vrha. Žabicom se najčešće svira kada želimo postići oštar ton, a u vrhu se svira kada želimo postići mekan ton. Na strune se nanosi kolofonij tj. neka vrsta smole radi ugodnijeg zvuka.</a:t>
            </a: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7047"/>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86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normAutofit fontScale="92500" lnSpcReduction="20000"/>
          </a:bodyPr>
          <a:lstStyle/>
          <a:p>
            <a:r>
              <a:rPr lang="hr-HR" dirty="0"/>
              <a:t>Lijevom rukom sviramo tonove po žici. Za razliku od klavirista koji sviraju s pet prstiju, violinisti peti prst (palac) koriste za pridržavanje vrata violine. Ostalim prstima (1,2,3,4) sviraju tonove. Lijeva ruka mora biti u potpunosti opuštena kako bi s lakoćom mogli prelaziti u pozicije i preko žica.</a:t>
            </a:r>
          </a:p>
        </p:txBody>
      </p:sp>
      <p:sp>
        <p:nvSpPr>
          <p:cNvPr id="3" name="Naslov 2"/>
          <p:cNvSpPr>
            <a:spLocks noGrp="1"/>
          </p:cNvSpPr>
          <p:nvPr>
            <p:ph type="title"/>
          </p:nvPr>
        </p:nvSpPr>
        <p:spPr/>
        <p:txBody>
          <a:bodyPr/>
          <a:lstStyle/>
          <a:p>
            <a:r>
              <a:rPr lang="hr-HR" dirty="0" smtClean="0"/>
              <a:t>Sviranje violine</a:t>
            </a:r>
            <a:endParaRPr lang="hr-HR" dirty="0"/>
          </a:p>
        </p:txBody>
      </p:sp>
      <p:sp>
        <p:nvSpPr>
          <p:cNvPr id="4" name="Rezervirano mjesto sadržaja 3"/>
          <p:cNvSpPr>
            <a:spLocks noGrp="1"/>
          </p:cNvSpPr>
          <p:nvPr>
            <p:ph sz="quarter" idx="14"/>
          </p:nvPr>
        </p:nvSpPr>
        <p:spPr/>
        <p:txBody>
          <a:bodyPr/>
          <a:lstStyle/>
          <a:p>
            <a:r>
              <a:rPr lang="hr-HR" dirty="0"/>
              <a:t>Desnom rukom se drži gudalo.</a:t>
            </a:r>
          </a:p>
        </p:txBody>
      </p:sp>
    </p:spTree>
    <p:extLst>
      <p:ext uri="{BB962C8B-B14F-4D97-AF65-F5344CB8AC3E}">
        <p14:creationId xmlns:p14="http://schemas.microsoft.com/office/powerpoint/2010/main" val="315949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Tehnike sviranja</a:t>
            </a:r>
            <a:endParaRPr lang="hr-HR" dirty="0"/>
          </a:p>
        </p:txBody>
      </p:sp>
      <p:sp>
        <p:nvSpPr>
          <p:cNvPr id="3" name="Rezervirano mjesto sadržaja 2"/>
          <p:cNvSpPr>
            <a:spLocks noGrp="1"/>
          </p:cNvSpPr>
          <p:nvPr>
            <p:ph idx="1"/>
          </p:nvPr>
        </p:nvSpPr>
        <p:spPr/>
        <p:txBody>
          <a:bodyPr>
            <a:normAutofit fontScale="92500" lnSpcReduction="10000"/>
          </a:bodyPr>
          <a:lstStyle/>
          <a:p>
            <a:r>
              <a:rPr lang="hr-HR" dirty="0" err="1"/>
              <a:t>Vibrato</a:t>
            </a:r>
            <a:r>
              <a:rPr lang="hr-HR" dirty="0"/>
              <a:t> je </a:t>
            </a:r>
            <a:r>
              <a:rPr lang="hr-HR" dirty="0" smtClean="0"/>
              <a:t>tehnika </a:t>
            </a:r>
            <a:r>
              <a:rPr lang="hr-HR" dirty="0"/>
              <a:t>sviranja, koja je jako raširena. Dobiva se tako da prstom lagano počnemo vibrirati, odnosno ljuljati prst ne mičući ga sa žice i time dobivajući </a:t>
            </a:r>
            <a:r>
              <a:rPr lang="hr-HR" dirty="0" smtClean="0"/>
              <a:t>vibrirajući </a:t>
            </a:r>
            <a:r>
              <a:rPr lang="hr-HR" dirty="0"/>
              <a:t>zvuk tona. Koristi se pri ukrašavanju dužih tonova.</a:t>
            </a:r>
          </a:p>
          <a:p>
            <a:r>
              <a:rPr lang="hr-HR" dirty="0" err="1"/>
              <a:t>Pizzicato</a:t>
            </a:r>
            <a:r>
              <a:rPr lang="hr-HR" dirty="0"/>
              <a:t> lijevom rukom je veoma zahtjevna tehnika sviranja, s kojom se koristio </a:t>
            </a:r>
            <a:r>
              <a:rPr lang="hr-HR" dirty="0" err="1"/>
              <a:t>Niccoló</a:t>
            </a:r>
            <a:r>
              <a:rPr lang="hr-HR" dirty="0"/>
              <a:t> Paganini. Npr. 3. prstom, ton odsviramo gudalom, a onda tim trećim prstom trznemo po praznoj žici. Zvuk je neobičan, čaroban i virtuozan</a:t>
            </a:r>
            <a:r>
              <a:rPr lang="hr-HR" dirty="0" smtClean="0"/>
              <a:t>. </a:t>
            </a:r>
          </a:p>
          <a:p>
            <a:endParaRPr lang="hr-HR" dirty="0" smtClean="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p:txBody>
      </p:sp>
    </p:spTree>
    <p:extLst>
      <p:ext uri="{BB962C8B-B14F-4D97-AF65-F5344CB8AC3E}">
        <p14:creationId xmlns:p14="http://schemas.microsoft.com/office/powerpoint/2010/main" val="2691755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Poznata djela </a:t>
            </a:r>
            <a:endParaRPr lang="hr-HR" dirty="0"/>
          </a:p>
        </p:txBody>
      </p:sp>
      <p:sp>
        <p:nvSpPr>
          <p:cNvPr id="3" name="Rezervirano mjesto sadržaja 2"/>
          <p:cNvSpPr>
            <a:spLocks noGrp="1"/>
          </p:cNvSpPr>
          <p:nvPr>
            <p:ph idx="1"/>
          </p:nvPr>
        </p:nvSpPr>
        <p:spPr>
          <a:xfrm>
            <a:off x="1371600" y="2420888"/>
            <a:ext cx="6728792" cy="3312368"/>
          </a:xfrm>
        </p:spPr>
        <p:txBody>
          <a:bodyPr>
            <a:noAutofit/>
          </a:bodyPr>
          <a:lstStyle/>
          <a:p>
            <a:r>
              <a:rPr lang="hr-HR" sz="1200" dirty="0" err="1"/>
              <a:t>Ludwig</a:t>
            </a:r>
            <a:r>
              <a:rPr lang="hr-HR" sz="1200" dirty="0"/>
              <a:t> van Beethoven: Koncert za violinu i orkestar u D-duru </a:t>
            </a:r>
            <a:r>
              <a:rPr lang="hr-HR" sz="1200" dirty="0" smtClean="0"/>
              <a:t>op.61</a:t>
            </a:r>
          </a:p>
          <a:p>
            <a:r>
              <a:rPr lang="hr-HR" sz="1200" dirty="0" err="1" smtClean="0"/>
              <a:t>Antonín</a:t>
            </a:r>
            <a:r>
              <a:rPr lang="hr-HR" sz="1200" dirty="0" smtClean="0"/>
              <a:t> </a:t>
            </a:r>
            <a:r>
              <a:rPr lang="hr-HR" sz="1200" dirty="0" err="1"/>
              <a:t>Dvořák</a:t>
            </a:r>
            <a:r>
              <a:rPr lang="hr-HR" sz="1200" dirty="0"/>
              <a:t>: Koncert za violinu i orkestar u a-molu op.53</a:t>
            </a:r>
          </a:p>
          <a:p>
            <a:r>
              <a:rPr lang="hr-HR" sz="1200" dirty="0" err="1"/>
              <a:t>Édouard</a:t>
            </a:r>
            <a:r>
              <a:rPr lang="hr-HR" sz="1200" dirty="0"/>
              <a:t> </a:t>
            </a:r>
            <a:r>
              <a:rPr lang="hr-HR" sz="1200" dirty="0" err="1"/>
              <a:t>Lalo</a:t>
            </a:r>
            <a:r>
              <a:rPr lang="hr-HR" sz="1200" dirty="0"/>
              <a:t>: Španjolska simfonija u d-molu op.21</a:t>
            </a:r>
          </a:p>
          <a:p>
            <a:r>
              <a:rPr lang="hr-HR" sz="1200" dirty="0"/>
              <a:t>Felix </a:t>
            </a:r>
            <a:r>
              <a:rPr lang="hr-HR" sz="1200" dirty="0" err="1"/>
              <a:t>Mendelssohn</a:t>
            </a:r>
            <a:r>
              <a:rPr lang="hr-HR" sz="1200" dirty="0"/>
              <a:t>: Koncert za violinu i orkestar u e-molu op.64</a:t>
            </a:r>
          </a:p>
          <a:p>
            <a:r>
              <a:rPr lang="hr-HR" sz="1200" dirty="0" err="1"/>
              <a:t>Wolfgang</a:t>
            </a:r>
            <a:r>
              <a:rPr lang="hr-HR" sz="1200" dirty="0"/>
              <a:t> </a:t>
            </a:r>
            <a:r>
              <a:rPr lang="hr-HR" sz="1200" dirty="0" err="1"/>
              <a:t>Amadeus</a:t>
            </a:r>
            <a:r>
              <a:rPr lang="hr-HR" sz="1200" dirty="0"/>
              <a:t> Mozart: 5 koncerata za violinu i orkestar</a:t>
            </a:r>
          </a:p>
          <a:p>
            <a:r>
              <a:rPr lang="hr-HR" sz="1200" dirty="0" err="1"/>
              <a:t>Niccolò</a:t>
            </a:r>
            <a:r>
              <a:rPr lang="hr-HR" sz="1200" dirty="0"/>
              <a:t> Paganini: Koncert za violinu i orkestar br.2 u h-molu "</a:t>
            </a:r>
            <a:r>
              <a:rPr lang="hr-HR" sz="1200" dirty="0" err="1"/>
              <a:t>La</a:t>
            </a:r>
            <a:r>
              <a:rPr lang="hr-HR" sz="1200" dirty="0"/>
              <a:t> </a:t>
            </a:r>
            <a:r>
              <a:rPr lang="hr-HR" sz="1200" dirty="0" err="1"/>
              <a:t>Campanella</a:t>
            </a:r>
            <a:r>
              <a:rPr lang="hr-HR" sz="1200" dirty="0"/>
              <a:t>" op.7 </a:t>
            </a:r>
            <a:r>
              <a:rPr lang="hr-HR" sz="1200" dirty="0" smtClean="0"/>
              <a:t>MS 48</a:t>
            </a:r>
            <a:endParaRPr lang="hr-HR" sz="1200" dirty="0"/>
          </a:p>
          <a:p>
            <a:r>
              <a:rPr lang="hr-HR" sz="1200" dirty="0"/>
              <a:t>Robert </a:t>
            </a:r>
            <a:r>
              <a:rPr lang="hr-HR" sz="1200" dirty="0" err="1"/>
              <a:t>Schumann</a:t>
            </a:r>
            <a:r>
              <a:rPr lang="hr-HR" sz="1200" dirty="0"/>
              <a:t>: Koncert za violinu i orkestar u d-molu </a:t>
            </a:r>
            <a:r>
              <a:rPr lang="hr-HR" sz="1200" dirty="0" err="1"/>
              <a:t>WoO</a:t>
            </a:r>
            <a:r>
              <a:rPr lang="hr-HR" sz="1200" dirty="0"/>
              <a:t> 23</a:t>
            </a:r>
          </a:p>
          <a:p>
            <a:r>
              <a:rPr lang="hr-HR" sz="1200" dirty="0"/>
              <a:t>Petar </a:t>
            </a:r>
            <a:r>
              <a:rPr lang="hr-HR" sz="1200" dirty="0" err="1"/>
              <a:t>Iljič</a:t>
            </a:r>
            <a:r>
              <a:rPr lang="hr-HR" sz="1200" dirty="0"/>
              <a:t> Čajkovski: Koncert za violinu i orkestar u D-duru op.35</a:t>
            </a:r>
          </a:p>
          <a:p>
            <a:r>
              <a:rPr lang="hr-HR" sz="1200" dirty="0"/>
              <a:t>Antonio </a:t>
            </a:r>
            <a:r>
              <a:rPr lang="hr-HR" sz="1200" dirty="0" err="1"/>
              <a:t>Vivaldi</a:t>
            </a:r>
            <a:r>
              <a:rPr lang="hr-HR" sz="1200" dirty="0"/>
              <a:t>: Četiri </a:t>
            </a:r>
            <a:r>
              <a:rPr lang="hr-HR" sz="1200" dirty="0" smtClean="0"/>
              <a:t>godišnja doba </a:t>
            </a:r>
            <a:endParaRPr lang="hr-HR" sz="1200" dirty="0"/>
          </a:p>
        </p:txBody>
      </p:sp>
    </p:spTree>
    <p:extLst>
      <p:ext uri="{BB962C8B-B14F-4D97-AF65-F5344CB8AC3E}">
        <p14:creationId xmlns:p14="http://schemas.microsoft.com/office/powerpoint/2010/main" val="3649046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soka moda">
  <a:themeElements>
    <a:clrScheme name="Visoka mod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ormalno">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soka mod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43</TotalTime>
  <Words>659</Words>
  <Application>Microsoft Office PowerPoint</Application>
  <PresentationFormat>Prikaz na zaslonu (4:3)</PresentationFormat>
  <Paragraphs>40</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Visoka moda</vt:lpstr>
      <vt:lpstr>violina</vt:lpstr>
      <vt:lpstr>violina</vt:lpstr>
      <vt:lpstr>Povijest violine</vt:lpstr>
      <vt:lpstr>PowerPointova prezentacija</vt:lpstr>
      <vt:lpstr>Građa i mehanika violine</vt:lpstr>
      <vt:lpstr>gudalo</vt:lpstr>
      <vt:lpstr>Sviranje violine</vt:lpstr>
      <vt:lpstr>Tehnike sviranja</vt:lpstr>
      <vt:lpstr>Poznata djela </vt:lpstr>
      <vt:lpstr>violina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violina</dc:title>
  <dc:creator>Korisnik</dc:creator>
  <cp:lastModifiedBy>korisnik</cp:lastModifiedBy>
  <cp:revision>6</cp:revision>
  <dcterms:created xsi:type="dcterms:W3CDTF">2013-11-04T20:14:35Z</dcterms:created>
  <dcterms:modified xsi:type="dcterms:W3CDTF">2013-11-05T10:24:53Z</dcterms:modified>
</cp:coreProperties>
</file>