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2" r:id="rId5"/>
    <p:sldId id="264" r:id="rId6"/>
    <p:sldId id="263" r:id="rId7"/>
    <p:sldId id="260" r:id="rId8"/>
    <p:sldId id="261" r:id="rId9"/>
    <p:sldId id="258" r:id="rId10"/>
    <p:sldId id="265" r:id="rId11"/>
    <p:sldId id="266" r:id="rId12"/>
    <p:sldId id="268" r:id="rId13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72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90728-AC73-4166-AE78-314B5ED154CA}" type="datetimeFigureOut">
              <a:rPr lang="hr-HR" smtClean="0"/>
              <a:t>11.2.2016.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7837D-A764-4D1F-B18C-E002A04C315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90728-AC73-4166-AE78-314B5ED154CA}" type="datetimeFigureOut">
              <a:rPr lang="hr-HR" smtClean="0"/>
              <a:t>11.2.2016.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7837D-A764-4D1F-B18C-E002A04C315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90728-AC73-4166-AE78-314B5ED154CA}" type="datetimeFigureOut">
              <a:rPr lang="hr-HR" smtClean="0"/>
              <a:t>11.2.2016.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7837D-A764-4D1F-B18C-E002A04C3158}" type="slidenum">
              <a:rPr lang="hr-HR" smtClean="0"/>
              <a:t>‹#›</a:t>
            </a:fld>
            <a:endParaRPr lang="hr-H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90728-AC73-4166-AE78-314B5ED154CA}" type="datetimeFigureOut">
              <a:rPr lang="hr-HR" smtClean="0"/>
              <a:t>11.2.2016.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7837D-A764-4D1F-B18C-E002A04C3158}" type="slidenum">
              <a:rPr lang="hr-HR" smtClean="0"/>
              <a:t>‹#›</a:t>
            </a:fld>
            <a:endParaRPr lang="hr-H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90728-AC73-4166-AE78-314B5ED154CA}" type="datetimeFigureOut">
              <a:rPr lang="hr-HR" smtClean="0"/>
              <a:t>11.2.2016.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7837D-A764-4D1F-B18C-E002A04C315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90728-AC73-4166-AE78-314B5ED154CA}" type="datetimeFigureOut">
              <a:rPr lang="hr-HR" smtClean="0"/>
              <a:t>11.2.2016.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7837D-A764-4D1F-B18C-E002A04C3158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90728-AC73-4166-AE78-314B5ED154CA}" type="datetimeFigureOut">
              <a:rPr lang="hr-HR" smtClean="0"/>
              <a:t>11.2.2016.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7837D-A764-4D1F-B18C-E002A04C315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90728-AC73-4166-AE78-314B5ED154CA}" type="datetimeFigureOut">
              <a:rPr lang="hr-HR" smtClean="0"/>
              <a:t>11.2.2016.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7837D-A764-4D1F-B18C-E002A04C315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90728-AC73-4166-AE78-314B5ED154CA}" type="datetimeFigureOut">
              <a:rPr lang="hr-HR" smtClean="0"/>
              <a:t>11.2.2016.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7837D-A764-4D1F-B18C-E002A04C315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90728-AC73-4166-AE78-314B5ED154CA}" type="datetimeFigureOut">
              <a:rPr lang="hr-HR" smtClean="0"/>
              <a:t>11.2.2016.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7837D-A764-4D1F-B18C-E002A04C3158}" type="slidenum">
              <a:rPr lang="hr-HR" smtClean="0"/>
              <a:t>‹#›</a:t>
            </a:fld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90728-AC73-4166-AE78-314B5ED154CA}" type="datetimeFigureOut">
              <a:rPr lang="hr-HR" smtClean="0"/>
              <a:t>11.2.2016.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7837D-A764-4D1F-B18C-E002A04C3158}" type="slidenum">
              <a:rPr lang="hr-HR" smtClean="0"/>
              <a:t>‹#›</a:t>
            </a:fld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ED90728-AC73-4166-AE78-314B5ED154CA}" type="datetimeFigureOut">
              <a:rPr lang="hr-HR" smtClean="0"/>
              <a:t>11.2.2016.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A47837D-A764-4D1F-B18C-E002A04C3158}" type="slidenum">
              <a:rPr lang="hr-HR" smtClean="0"/>
              <a:t>‹#›</a:t>
            </a:fld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GLAZBENA ČETVRTICA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43808" y="3789040"/>
            <a:ext cx="3488432" cy="737095"/>
          </a:xfrm>
        </p:spPr>
        <p:txBody>
          <a:bodyPr/>
          <a:lstStyle/>
          <a:p>
            <a:r>
              <a:rPr lang="hr-HR" dirty="0" smtClean="0"/>
              <a:t>Izradila : Ivana Hranj, 4.a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3681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060848"/>
            <a:ext cx="7408333" cy="4065315"/>
          </a:xfrm>
        </p:spPr>
        <p:txBody>
          <a:bodyPr/>
          <a:lstStyle/>
          <a:p>
            <a:r>
              <a:rPr lang="hr-HR" u="sng" dirty="0" smtClean="0"/>
              <a:t>Orkestar </a:t>
            </a:r>
            <a:r>
              <a:rPr lang="hr-HR" dirty="0" smtClean="0"/>
              <a:t>je brojna skupina svirača, koja uz vodstvo dirigenta zajedno izvodi glazbeno djelo</a:t>
            </a:r>
            <a:endParaRPr lang="hr-HR" u="sn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Orkestar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44824"/>
            <a:ext cx="8208912" cy="437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764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916832"/>
            <a:ext cx="7408333" cy="4209331"/>
          </a:xfrm>
        </p:spPr>
        <p:txBody>
          <a:bodyPr/>
          <a:lstStyle/>
          <a:p>
            <a:r>
              <a:rPr lang="hr-HR" u="sng" dirty="0" smtClean="0"/>
              <a:t>Valcer </a:t>
            </a:r>
            <a:r>
              <a:rPr lang="hr-HR" dirty="0" smtClean="0"/>
              <a:t>je društveni ples u trodobnoj mjeri</a:t>
            </a:r>
          </a:p>
          <a:p>
            <a:r>
              <a:rPr lang="hr-HR" dirty="0" smtClean="0"/>
              <a:t>Plešu ga parovi obilazeći plesnu dvoranu, vrteći se oko vlastite osi</a:t>
            </a: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Valcer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44824"/>
            <a:ext cx="8352928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2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KRAJ!!</a:t>
            </a:r>
            <a:br>
              <a:rPr lang="hr-HR" dirty="0" smtClean="0"/>
            </a:br>
            <a:r>
              <a:rPr lang="hr-HR" dirty="0" smtClean="0">
                <a:sym typeface="Wingdings" panose="05000000000000000000" pitchFamily="2" charset="2"/>
              </a:rPr>
              <a:t>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7028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9592" y="2852936"/>
            <a:ext cx="7408333" cy="2880320"/>
          </a:xfrm>
        </p:spPr>
        <p:txBody>
          <a:bodyPr/>
          <a:lstStyle/>
          <a:p>
            <a:r>
              <a:rPr lang="hr-HR" u="sng" dirty="0" smtClean="0"/>
              <a:t>Dječji zbor </a:t>
            </a:r>
            <a:r>
              <a:rPr lang="hr-HR" dirty="0" smtClean="0"/>
              <a:t>je naziv za djecu koja se okupe da bi zajedno pjevala i družila se muzicirajući</a:t>
            </a:r>
          </a:p>
          <a:p>
            <a:endParaRPr lang="hr-HR" dirty="0"/>
          </a:p>
          <a:p>
            <a:r>
              <a:rPr lang="hr-HR" dirty="0" smtClean="0"/>
              <a:t>Zbor uvježbava </a:t>
            </a:r>
            <a:r>
              <a:rPr lang="hr-HR" u="sng" dirty="0" smtClean="0"/>
              <a:t>zborovođa</a:t>
            </a:r>
          </a:p>
          <a:p>
            <a:endParaRPr lang="hr-HR" u="sng" dirty="0"/>
          </a:p>
          <a:p>
            <a:r>
              <a:rPr lang="hr-HR" u="sng" dirty="0" smtClean="0"/>
              <a:t>Zborovođa </a:t>
            </a:r>
            <a:r>
              <a:rPr lang="hr-HR" dirty="0" smtClean="0"/>
              <a:t>usklađuje zajednički zvuk svih pjevača</a:t>
            </a:r>
            <a:endParaRPr lang="hr-HR" u="sn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Zbor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58232"/>
            <a:ext cx="6144683" cy="40324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143" y="1988840"/>
            <a:ext cx="6757697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73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204864"/>
            <a:ext cx="7408333" cy="3921299"/>
          </a:xfrm>
        </p:spPr>
        <p:txBody>
          <a:bodyPr/>
          <a:lstStyle/>
          <a:p>
            <a:r>
              <a:rPr lang="hr-HR" u="sng" dirty="0" smtClean="0"/>
              <a:t>Tempo</a:t>
            </a:r>
            <a:r>
              <a:rPr lang="hr-HR" dirty="0" smtClean="0"/>
              <a:t> je brzina izvođenja skladbe</a:t>
            </a:r>
          </a:p>
          <a:p>
            <a:r>
              <a:rPr lang="hr-HR" dirty="0" smtClean="0"/>
              <a:t>Može biti brz, umjeren i spor</a:t>
            </a:r>
          </a:p>
          <a:p>
            <a:endParaRPr lang="hr-HR" dirty="0" smtClean="0"/>
          </a:p>
          <a:p>
            <a:r>
              <a:rPr lang="hr-HR" dirty="0" smtClean="0"/>
              <a:t>Otkucaje u glazbi nazivamo </a:t>
            </a:r>
            <a:r>
              <a:rPr lang="hr-HR" u="sng" dirty="0" smtClean="0"/>
              <a:t>glazbeni puls</a:t>
            </a:r>
          </a:p>
          <a:p>
            <a:endParaRPr lang="hr-HR" u="sng" dirty="0"/>
          </a:p>
          <a:p>
            <a:r>
              <a:rPr lang="hr-HR" dirty="0"/>
              <a:t>Korak usklađen s protokom glazbe naziva se </a:t>
            </a:r>
            <a:r>
              <a:rPr lang="hr-HR" u="sng" dirty="0"/>
              <a:t>doba</a:t>
            </a:r>
            <a:endParaRPr lang="hr-HR" dirty="0"/>
          </a:p>
          <a:p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Glazbene sastavnice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7408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132856"/>
            <a:ext cx="7408333" cy="3993307"/>
          </a:xfrm>
        </p:spPr>
        <p:txBody>
          <a:bodyPr/>
          <a:lstStyle/>
          <a:p>
            <a:r>
              <a:rPr lang="hr-HR" u="sng" dirty="0" smtClean="0"/>
              <a:t>Notno crtovlje </a:t>
            </a:r>
            <a:r>
              <a:rPr lang="hr-HR" dirty="0" smtClean="0"/>
              <a:t>je mjesto u koje se upisuju note</a:t>
            </a:r>
          </a:p>
          <a:p>
            <a:r>
              <a:rPr lang="hr-HR" dirty="0" smtClean="0"/>
              <a:t>Sastoji se od 5 crta i 4 praznine</a:t>
            </a:r>
          </a:p>
          <a:p>
            <a:endParaRPr lang="hr-HR" dirty="0"/>
          </a:p>
          <a:p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Notno crtovlje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392" y="3645024"/>
            <a:ext cx="6087343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86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988840"/>
            <a:ext cx="7408333" cy="4137323"/>
          </a:xfrm>
        </p:spPr>
        <p:txBody>
          <a:bodyPr/>
          <a:lstStyle/>
          <a:p>
            <a:r>
              <a:rPr lang="hr-HR" u="sng" dirty="0" smtClean="0"/>
              <a:t>Takt</a:t>
            </a:r>
            <a:r>
              <a:rPr lang="hr-HR" dirty="0" smtClean="0"/>
              <a:t> je ograničen prostor u glazbenom prostoru</a:t>
            </a:r>
          </a:p>
          <a:p>
            <a:endParaRPr lang="hr-HR" dirty="0"/>
          </a:p>
          <a:p>
            <a:r>
              <a:rPr lang="hr-HR" dirty="0" smtClean="0"/>
              <a:t>Omeđen je okomitim crtama koje nazivamo </a:t>
            </a:r>
            <a:r>
              <a:rPr lang="hr-HR" u="sng" dirty="0" smtClean="0"/>
              <a:t>taktne crte ili taktice</a:t>
            </a:r>
            <a:endParaRPr lang="hr-HR" u="sn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Taktovi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005064"/>
            <a:ext cx="7719258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27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700808"/>
            <a:ext cx="7408333" cy="4425355"/>
          </a:xfrm>
        </p:spPr>
        <p:txBody>
          <a:bodyPr/>
          <a:lstStyle/>
          <a:p>
            <a:r>
              <a:rPr lang="hr-HR" dirty="0" smtClean="0">
                <a:latin typeface="Candara" panose="020E0502030303020204" pitchFamily="34" charset="0"/>
              </a:rPr>
              <a:t>Violinski ključ se piše na početku crtovlja i on određuje g</a:t>
            </a:r>
            <a:r>
              <a:rPr lang="hr-HR" dirty="0" smtClean="0"/>
              <a:t>dje će se koja nota nalaziti </a:t>
            </a:r>
            <a:endParaRPr lang="vi-VN" dirty="0" smtClean="0">
              <a:latin typeface="Candara" panose="020E0502030303020204" pitchFamily="34" charset="0"/>
            </a:endParaRPr>
          </a:p>
          <a:p>
            <a:endParaRPr lang="hr-HR" u="sng" dirty="0" smtClean="0">
              <a:latin typeface="Candara" panose="020E0502030303020204" pitchFamily="34" charset="0"/>
            </a:endParaRPr>
          </a:p>
          <a:p>
            <a:endParaRPr lang="hr-HR" u="sng" dirty="0">
              <a:latin typeface="Candara" panose="020E0502030303020204" pitchFamily="34" charset="0"/>
            </a:endParaRPr>
          </a:p>
          <a:p>
            <a:endParaRPr lang="hr-HR" u="sng" dirty="0" smtClean="0">
              <a:latin typeface="Candara" panose="020E0502030303020204" pitchFamily="34" charset="0"/>
            </a:endParaRPr>
          </a:p>
          <a:p>
            <a:r>
              <a:rPr lang="vi-VN" u="sng" dirty="0" smtClean="0">
                <a:latin typeface="Candara" panose="020E0502030303020204" pitchFamily="34" charset="0"/>
              </a:rPr>
              <a:t>Mjera</a:t>
            </a:r>
            <a:r>
              <a:rPr lang="vi-VN" dirty="0" smtClean="0">
                <a:latin typeface="Candara" panose="020E0502030303020204" pitchFamily="34" charset="0"/>
              </a:rPr>
              <a:t> određuje koliko će doba biti u taktu i koja nota će trajati jednu dobu</a:t>
            </a:r>
          </a:p>
          <a:p>
            <a:r>
              <a:rPr lang="vi-VN" dirty="0" smtClean="0">
                <a:latin typeface="Candara" panose="020E0502030303020204" pitchFamily="34" charset="0"/>
              </a:rPr>
              <a:t>Piše se na početku crtovlja tj. poslije ključa</a:t>
            </a:r>
            <a:endParaRPr lang="hr-HR" dirty="0" smtClean="0">
              <a:latin typeface="Candara" panose="020E0502030303020204" pitchFamily="34" charset="0"/>
            </a:endParaRPr>
          </a:p>
          <a:p>
            <a:endParaRPr lang="hr-HR" dirty="0">
              <a:latin typeface="Candara" panose="020E0502030303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Mjere i violinski ključ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5589240"/>
            <a:ext cx="6501294" cy="8640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564904"/>
            <a:ext cx="3826711" cy="12031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348880"/>
            <a:ext cx="2160240" cy="134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19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109820"/>
            <a:ext cx="2010397" cy="504056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700808"/>
            <a:ext cx="6984776" cy="4425355"/>
          </a:xfrm>
        </p:spPr>
        <p:txBody>
          <a:bodyPr>
            <a:normAutofit/>
          </a:bodyPr>
          <a:lstStyle/>
          <a:p>
            <a:r>
              <a:rPr lang="hr-HR" dirty="0" smtClean="0"/>
              <a:t>Polovinka je nota koja traje dvije glazbene dobe</a:t>
            </a:r>
          </a:p>
          <a:p>
            <a:r>
              <a:rPr lang="hr-HR" dirty="0" smtClean="0"/>
              <a:t>Označujemo(čitamo) </a:t>
            </a:r>
            <a:r>
              <a:rPr lang="hr-HR" dirty="0" smtClean="0"/>
              <a:t>je s TAA</a:t>
            </a:r>
          </a:p>
          <a:p>
            <a:endParaRPr lang="hr-HR" dirty="0" smtClean="0"/>
          </a:p>
          <a:p>
            <a:r>
              <a:rPr lang="hr-HR" dirty="0" smtClean="0"/>
              <a:t>Četvrtinka je nota koja traje jednu glazbenu dobu</a:t>
            </a:r>
          </a:p>
          <a:p>
            <a:r>
              <a:rPr lang="hr-HR" dirty="0" smtClean="0"/>
              <a:t>Označujemo je s TA</a:t>
            </a:r>
          </a:p>
          <a:p>
            <a:endParaRPr lang="hr-HR" dirty="0" smtClean="0"/>
          </a:p>
          <a:p>
            <a:r>
              <a:rPr lang="hr-HR" dirty="0" smtClean="0"/>
              <a:t>Osminka je nota koja traje polovinu glazbene dobe</a:t>
            </a:r>
          </a:p>
          <a:p>
            <a:r>
              <a:rPr lang="hr-HR" dirty="0" smtClean="0"/>
              <a:t>Dvije osminke označujemo s TATE</a:t>
            </a: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Note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1887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660624"/>
            <a:ext cx="2736304" cy="2948832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1" y="1844824"/>
            <a:ext cx="5976663" cy="4281339"/>
          </a:xfrm>
        </p:spPr>
        <p:txBody>
          <a:bodyPr/>
          <a:lstStyle/>
          <a:p>
            <a:r>
              <a:rPr lang="hr-HR" dirty="0" smtClean="0"/>
              <a:t>Pauza ili stanka je napeti dio glazbe koji podrazumijeva </a:t>
            </a:r>
            <a:r>
              <a:rPr lang="hr-HR" dirty="0" smtClean="0"/>
              <a:t>odsustvo</a:t>
            </a:r>
            <a:r>
              <a:rPr lang="hr-HR" dirty="0" smtClean="0"/>
              <a:t> </a:t>
            </a:r>
            <a:r>
              <a:rPr lang="hr-HR" dirty="0" smtClean="0"/>
              <a:t>zvuka</a:t>
            </a:r>
          </a:p>
          <a:p>
            <a:endParaRPr lang="hr-HR" dirty="0"/>
          </a:p>
          <a:p>
            <a:r>
              <a:rPr lang="hr-HR" dirty="0" smtClean="0"/>
              <a:t>Trajanje četvrtinske pauze jednako je trajanju četvrtinke</a:t>
            </a:r>
          </a:p>
          <a:p>
            <a:endParaRPr lang="hr-HR" dirty="0" smtClean="0"/>
          </a:p>
          <a:p>
            <a:r>
              <a:rPr lang="hr-HR" dirty="0" smtClean="0"/>
              <a:t>Trajanje osminske pauze jednako je trajanju osminke</a:t>
            </a:r>
          </a:p>
          <a:p>
            <a:endParaRPr lang="hr-HR" dirty="0"/>
          </a:p>
          <a:p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Pauze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03082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9592" y="1700808"/>
            <a:ext cx="7408333" cy="4353347"/>
          </a:xfrm>
        </p:spPr>
        <p:txBody>
          <a:bodyPr>
            <a:normAutofit/>
          </a:bodyPr>
          <a:lstStyle/>
          <a:p>
            <a:r>
              <a:rPr lang="hr-HR" dirty="0" smtClean="0"/>
              <a:t>Ako se ispred znaka za kraj skladbe nalaze dvije točke, skladba se ponavlja i to nazivamo </a:t>
            </a:r>
            <a:r>
              <a:rPr lang="hr-HR" u="sng" dirty="0" smtClean="0"/>
              <a:t>znak ponavljanja</a:t>
            </a:r>
          </a:p>
          <a:p>
            <a:pPr marL="0" indent="0">
              <a:buNone/>
            </a:pPr>
            <a:endParaRPr lang="hr-HR" u="sng" dirty="0"/>
          </a:p>
          <a:p>
            <a:endParaRPr lang="hr-HR" u="sng" dirty="0" smtClean="0"/>
          </a:p>
          <a:p>
            <a:endParaRPr lang="hr-HR" u="sng" dirty="0"/>
          </a:p>
          <a:p>
            <a:endParaRPr lang="hr-HR" u="sng" dirty="0" smtClean="0"/>
          </a:p>
          <a:p>
            <a:r>
              <a:rPr lang="hr-HR" u="sng" dirty="0" smtClean="0"/>
              <a:t>D.C.al Fine </a:t>
            </a:r>
            <a:r>
              <a:rPr lang="hr-HR" dirty="0" smtClean="0"/>
              <a:t>je oznaka koja označuje da se skladba ponavlja al sve do oznake </a:t>
            </a:r>
            <a:r>
              <a:rPr lang="hr-HR" u="sng" dirty="0" smtClean="0"/>
              <a:t>Fine</a:t>
            </a:r>
          </a:p>
          <a:p>
            <a:endParaRPr lang="hr-HR" u="sn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Oznake ponavljanja</a:t>
            </a: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596933"/>
            <a:ext cx="7272808" cy="13766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066301"/>
            <a:ext cx="7272808" cy="164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233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87</TotalTime>
  <Words>282</Words>
  <Application>Microsoft Office PowerPoint</Application>
  <PresentationFormat>Prikaz na zaslonu (4:3)</PresentationFormat>
  <Paragraphs>57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3" baseType="lpstr">
      <vt:lpstr>Waveform</vt:lpstr>
      <vt:lpstr>GLAZBENA ČETVRTICA</vt:lpstr>
      <vt:lpstr>Zbor</vt:lpstr>
      <vt:lpstr>Glazbene sastavnice</vt:lpstr>
      <vt:lpstr>Notno crtovlje</vt:lpstr>
      <vt:lpstr>Taktovi</vt:lpstr>
      <vt:lpstr>Mjere i violinski ključ</vt:lpstr>
      <vt:lpstr>Note</vt:lpstr>
      <vt:lpstr>Pauze</vt:lpstr>
      <vt:lpstr>Oznake ponavljanja</vt:lpstr>
      <vt:lpstr>Orkestar</vt:lpstr>
      <vt:lpstr>Valcer</vt:lpstr>
      <vt:lpstr>KRAJ!! 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GLAZBENA ČETVRTICA</dc:title>
  <dc:creator>Hranj</dc:creator>
  <cp:lastModifiedBy>korisnik</cp:lastModifiedBy>
  <cp:revision>9</cp:revision>
  <dcterms:created xsi:type="dcterms:W3CDTF">2013-11-13T17:07:40Z</dcterms:created>
  <dcterms:modified xsi:type="dcterms:W3CDTF">2016-02-11T08:40:29Z</dcterms:modified>
</cp:coreProperties>
</file>